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09" r:id="rId1"/>
  </p:sldMasterIdLst>
  <p:sldIdLst>
    <p:sldId id="256" r:id="rId2"/>
    <p:sldId id="257" r:id="rId3"/>
    <p:sldId id="259" r:id="rId4"/>
    <p:sldId id="258"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99"/>
    <a:srgbClr val="00FFFF"/>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09-Sep-21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98289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09-Sep-21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2344427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09-Sep-21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1645501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09-Sep-21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6349887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09-Sep-21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0054928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09-Sep-21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555179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pPr/>
              <a:t>09-Sep-21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951316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419806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t>09-Sep-21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067984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48489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t>09-Sep-21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789550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6390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652157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34913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951828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9096539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09-Sep-21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13478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09-Sep-21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790927405"/>
      </p:ext>
    </p:extLst>
  </p:cSld>
  <p:clrMap bg1="dk1" tx1="lt1" bg2="dk2" tx2="lt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 id="2147483821" r:id="rId12"/>
    <p:sldLayoutId id="2147483822" r:id="rId13"/>
    <p:sldLayoutId id="2147483823" r:id="rId14"/>
    <p:sldLayoutId id="2147483824" r:id="rId15"/>
    <p:sldLayoutId id="2147483825" r:id="rId16"/>
    <p:sldLayoutId id="214748382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15000" b="-15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39027" y="149289"/>
            <a:ext cx="9379006" cy="3060441"/>
          </a:xfrm>
        </p:spPr>
        <p:txBody>
          <a:bodyPr>
            <a:normAutofit/>
          </a:bodyPr>
          <a:lstStyle/>
          <a:p>
            <a:pPr marL="914400" indent="-914400" algn="ctr">
              <a:buFont typeface="Wingdings" panose="05000000000000000000" pitchFamily="2" charset="2"/>
              <a:buChar char="q"/>
            </a:pPr>
            <a:r>
              <a:rPr lang="en-US" b="1" dirty="0" err="1" smtClean="0">
                <a:solidFill>
                  <a:srgbClr val="FFFF00"/>
                </a:solidFill>
              </a:rPr>
              <a:t>যুদ্ধের</a:t>
            </a:r>
            <a:r>
              <a:rPr lang="en-US" b="1" dirty="0" smtClean="0">
                <a:solidFill>
                  <a:srgbClr val="FFFF00"/>
                </a:solidFill>
              </a:rPr>
              <a:t> </a:t>
            </a:r>
            <a:r>
              <a:rPr lang="en-US" b="1" dirty="0" err="1" smtClean="0">
                <a:solidFill>
                  <a:srgbClr val="FFFF00"/>
                </a:solidFill>
              </a:rPr>
              <a:t>সংজ্ঞা</a:t>
            </a:r>
            <a:r>
              <a:rPr lang="en-US" b="1" dirty="0" smtClean="0">
                <a:solidFill>
                  <a:srgbClr val="FFFF00"/>
                </a:solidFill>
              </a:rPr>
              <a:t> ও </a:t>
            </a:r>
            <a:r>
              <a:rPr lang="en-US" b="1" dirty="0" err="1" smtClean="0">
                <a:solidFill>
                  <a:srgbClr val="FFFF00"/>
                </a:solidFill>
              </a:rPr>
              <a:t>উদ্দেশ্য</a:t>
            </a:r>
            <a:r>
              <a:rPr lang="en-US" b="1" dirty="0" smtClean="0">
                <a:solidFill>
                  <a:srgbClr val="FFFF00"/>
                </a:solidFill>
              </a:rPr>
              <a:t/>
            </a:r>
            <a:br>
              <a:rPr lang="en-US" b="1" dirty="0" smtClean="0">
                <a:solidFill>
                  <a:srgbClr val="FFFF00"/>
                </a:solidFill>
              </a:rPr>
            </a:br>
            <a:r>
              <a:rPr lang="en-US" b="1" dirty="0" err="1" smtClean="0">
                <a:solidFill>
                  <a:srgbClr val="FFFF00"/>
                </a:solidFill>
              </a:rPr>
              <a:t>এবং</a:t>
            </a:r>
            <a:r>
              <a:rPr lang="en-US" b="1" dirty="0" smtClean="0">
                <a:solidFill>
                  <a:srgbClr val="FFFF00"/>
                </a:solidFill>
              </a:rPr>
              <a:t/>
            </a:r>
            <a:br>
              <a:rPr lang="en-US" b="1" dirty="0" smtClean="0">
                <a:solidFill>
                  <a:srgbClr val="FFFF00"/>
                </a:solidFill>
              </a:rPr>
            </a:br>
            <a:r>
              <a:rPr lang="en-US" b="1" dirty="0" err="1">
                <a:solidFill>
                  <a:srgbClr val="FFFF00"/>
                </a:solidFill>
              </a:rPr>
              <a:t>যুদ্ধের</a:t>
            </a:r>
            <a:r>
              <a:rPr lang="en-US" b="1" dirty="0">
                <a:solidFill>
                  <a:srgbClr val="FFFF00"/>
                </a:solidFill>
              </a:rPr>
              <a:t> </a:t>
            </a:r>
            <a:r>
              <a:rPr lang="en-US" b="1" dirty="0" err="1" smtClean="0">
                <a:solidFill>
                  <a:srgbClr val="FFFF00"/>
                </a:solidFill>
              </a:rPr>
              <a:t>প্রকারভেদ</a:t>
            </a:r>
            <a:endParaRPr lang="en-US" b="1" dirty="0">
              <a:solidFill>
                <a:srgbClr val="FFFF00"/>
              </a:solidFill>
            </a:endParaRPr>
          </a:p>
        </p:txBody>
      </p:sp>
      <p:sp>
        <p:nvSpPr>
          <p:cNvPr id="5" name="Title 1"/>
          <p:cNvSpPr txBox="1">
            <a:spLocks/>
          </p:cNvSpPr>
          <p:nvPr/>
        </p:nvSpPr>
        <p:spPr>
          <a:xfrm>
            <a:off x="2531944" y="2933206"/>
            <a:ext cx="9379006" cy="3567402"/>
          </a:xfrm>
          <a:prstGeom prst="rect">
            <a:avLst/>
          </a:prstGeom>
        </p:spPr>
        <p:txBody>
          <a:bodyPr vert="horz" lIns="91440" tIns="45720" rIns="91440" bIns="45720" rtlCol="0" anchor="b">
            <a:normAutofit/>
          </a:bodyPr>
          <a:lstStyle>
            <a:lvl1pPr algn="r" defTabSz="457200" rtl="0" eaLnBrk="1" latinLnBrk="0" hangingPunct="1">
              <a:spcBef>
                <a:spcPct val="0"/>
              </a:spcBef>
              <a:buNone/>
              <a:defRPr sz="54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lnSpc>
                <a:spcPct val="150000"/>
              </a:lnSpc>
            </a:pPr>
            <a:r>
              <a:rPr lang="en-US" sz="3200" b="1" dirty="0" smtClean="0">
                <a:solidFill>
                  <a:schemeClr val="accent1">
                    <a:lumMod val="50000"/>
                  </a:schemeClr>
                </a:solidFill>
              </a:rPr>
              <a:t>Presented By </a:t>
            </a:r>
            <a:r>
              <a:rPr lang="en-US" sz="3200" b="1" dirty="0" smtClean="0">
                <a:solidFill>
                  <a:srgbClr val="FF3399"/>
                </a:solidFill>
              </a:rPr>
              <a:t>DIPU HALDER</a:t>
            </a:r>
            <a:r>
              <a:rPr lang="en-US" sz="3200" b="1" dirty="0" smtClean="0">
                <a:solidFill>
                  <a:srgbClr val="FFFF00"/>
                </a:solidFill>
              </a:rPr>
              <a:t/>
            </a:r>
            <a:br>
              <a:rPr lang="en-US" sz="3200" b="1" dirty="0" smtClean="0">
                <a:solidFill>
                  <a:srgbClr val="FFFF00"/>
                </a:solidFill>
              </a:rPr>
            </a:br>
            <a:r>
              <a:rPr lang="en-US" sz="3200" b="1" dirty="0" smtClean="0">
                <a:solidFill>
                  <a:srgbClr val="D60093"/>
                </a:solidFill>
              </a:rPr>
              <a:t>Visiting Faculty in </a:t>
            </a:r>
            <a:r>
              <a:rPr lang="en-US" sz="3200" b="1" dirty="0" smtClean="0">
                <a:solidFill>
                  <a:srgbClr val="002060"/>
                </a:solidFill>
              </a:rPr>
              <a:t>DEFENCE STUDIES</a:t>
            </a:r>
            <a:r>
              <a:rPr lang="en-US" sz="3200" b="1" dirty="0" smtClean="0">
                <a:solidFill>
                  <a:srgbClr val="FFFF00"/>
                </a:solidFill>
              </a:rPr>
              <a:t/>
            </a:r>
            <a:br>
              <a:rPr lang="en-US" sz="3200" b="1" dirty="0" smtClean="0">
                <a:solidFill>
                  <a:srgbClr val="FFFF00"/>
                </a:solidFill>
              </a:rPr>
            </a:br>
            <a:r>
              <a:rPr lang="en-US" sz="3600" b="1" dirty="0" smtClean="0">
                <a:solidFill>
                  <a:srgbClr val="FFFF00"/>
                </a:solidFill>
              </a:rPr>
              <a:t>ASANNAGAR MMT COLLEGE</a:t>
            </a:r>
            <a:br>
              <a:rPr lang="en-US" sz="3600" b="1" dirty="0" smtClean="0">
                <a:solidFill>
                  <a:srgbClr val="FFFF00"/>
                </a:solidFill>
              </a:rPr>
            </a:br>
            <a:r>
              <a:rPr lang="en-US" sz="3600" b="1" dirty="0" smtClean="0">
                <a:solidFill>
                  <a:srgbClr val="FFFF00"/>
                </a:solidFill>
              </a:rPr>
              <a:t>2</a:t>
            </a:r>
            <a:r>
              <a:rPr lang="en-US" sz="3600" b="1" baseline="30000" dirty="0" smtClean="0">
                <a:solidFill>
                  <a:srgbClr val="FFFF00"/>
                </a:solidFill>
              </a:rPr>
              <a:t>ND</a:t>
            </a:r>
            <a:r>
              <a:rPr lang="en-US" sz="3600" b="1" dirty="0" smtClean="0">
                <a:solidFill>
                  <a:srgbClr val="FFFF00"/>
                </a:solidFill>
              </a:rPr>
              <a:t> SEMESTER</a:t>
            </a:r>
          </a:p>
        </p:txBody>
      </p:sp>
    </p:spTree>
    <p:extLst>
      <p:ext uri="{BB962C8B-B14F-4D97-AF65-F5344CB8AC3E}">
        <p14:creationId xmlns:p14="http://schemas.microsoft.com/office/powerpoint/2010/main" val="4252980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915294" y="556953"/>
            <a:ext cx="6367549" cy="1496291"/>
          </a:xfrm>
        </p:spPr>
        <p:txBody>
          <a:bodyPr>
            <a:normAutofit/>
          </a:bodyPr>
          <a:lstStyle/>
          <a:p>
            <a:pPr marL="571500" indent="-571500" algn="l">
              <a:buFont typeface="Wingdings" panose="05000000000000000000" pitchFamily="2" charset="2"/>
              <a:buChar char="q"/>
            </a:pPr>
            <a:r>
              <a:rPr lang="as-IN" b="1" dirty="0">
                <a:solidFill>
                  <a:srgbClr val="002060"/>
                </a:solidFill>
              </a:rPr>
              <a:t>যুদ্ধের </a:t>
            </a:r>
            <a:r>
              <a:rPr lang="as-IN" b="1" dirty="0" smtClean="0">
                <a:solidFill>
                  <a:srgbClr val="002060"/>
                </a:solidFill>
              </a:rPr>
              <a:t>সংজ্ঞা</a:t>
            </a:r>
            <a:r>
              <a:rPr lang="en-US" b="1" dirty="0" smtClean="0">
                <a:solidFill>
                  <a:srgbClr val="002060"/>
                </a:solidFill>
              </a:rPr>
              <a:t/>
            </a:r>
            <a:br>
              <a:rPr lang="en-US" b="1" dirty="0" smtClean="0">
                <a:solidFill>
                  <a:srgbClr val="002060"/>
                </a:solidFill>
              </a:rPr>
            </a:br>
            <a:r>
              <a:rPr lang="en-US" b="1" dirty="0" smtClean="0">
                <a:solidFill>
                  <a:srgbClr val="002060"/>
                </a:solidFill>
              </a:rPr>
              <a:t>  </a:t>
            </a:r>
            <a:r>
              <a:rPr lang="en-US" sz="2400" b="1" cap="none" dirty="0" smtClean="0">
                <a:solidFill>
                  <a:srgbClr val="002060"/>
                </a:solidFill>
              </a:rPr>
              <a:t>Definition Of War </a:t>
            </a:r>
            <a:endParaRPr lang="en-US" b="1" dirty="0">
              <a:solidFill>
                <a:srgbClr val="002060"/>
              </a:solidFill>
            </a:endParaRPr>
          </a:p>
        </p:txBody>
      </p:sp>
      <p:sp>
        <p:nvSpPr>
          <p:cNvPr id="3" name="Content Placeholder 2"/>
          <p:cNvSpPr>
            <a:spLocks noGrp="1"/>
          </p:cNvSpPr>
          <p:nvPr>
            <p:ph idx="1"/>
          </p:nvPr>
        </p:nvSpPr>
        <p:spPr>
          <a:xfrm>
            <a:off x="685800" y="2194560"/>
            <a:ext cx="10820400" cy="4197927"/>
          </a:xfrm>
        </p:spPr>
        <p:txBody>
          <a:bodyPr/>
          <a:lstStyle/>
          <a:p>
            <a:pPr>
              <a:buFont typeface="Wingdings" panose="05000000000000000000" pitchFamily="2" charset="2"/>
              <a:buChar char="v"/>
            </a:pPr>
            <a:r>
              <a:rPr lang="as-IN" dirty="0" smtClean="0">
                <a:solidFill>
                  <a:schemeClr val="bg1"/>
                </a:solidFill>
              </a:rPr>
              <a:t>সাধারণ ভাষায় </a:t>
            </a:r>
            <a:r>
              <a:rPr lang="as-IN" dirty="0">
                <a:solidFill>
                  <a:schemeClr val="bg1"/>
                </a:solidFill>
              </a:rPr>
              <a:t>যুদ্ধ মানে মহারন যেখানে জয়লাভের উদ্দেশ্য সামরিক বাহিনীর বিভিন্ন সংগঠন অর্থাৎ স্থলবাহিনী ; নৌবাহিনী ; ও বিমান বাহিনী তাদের সব রকম রনশক্তি ; রনসম্ভার ও অদম্য মনোবল নিয়ে বিপক্ষের সাথে লড়াই করে এবং বিপক্ষের রনশক্তি ; রনসম্ভার ও মনোবলকে হ্রাস করে আধিপত্য বিস্তারের চেষ্টা করে। এই প্রক্রিয়াকে বলা হয়  যুদ্ধ </a:t>
            </a:r>
            <a:r>
              <a:rPr lang="as-IN" dirty="0" smtClean="0">
                <a:solidFill>
                  <a:schemeClr val="bg1"/>
                </a:solidFill>
              </a:rPr>
              <a:t>।</a:t>
            </a:r>
            <a:r>
              <a:rPr lang="en-US" dirty="0" smtClean="0">
                <a:solidFill>
                  <a:schemeClr val="bg1"/>
                </a:solidFill>
              </a:rPr>
              <a:t/>
            </a:r>
            <a:br>
              <a:rPr lang="en-US" dirty="0" smtClean="0">
                <a:solidFill>
                  <a:schemeClr val="bg1"/>
                </a:solidFill>
              </a:rPr>
            </a:br>
            <a:r>
              <a:rPr lang="as-IN" dirty="0" smtClean="0">
                <a:solidFill>
                  <a:schemeClr val="bg1"/>
                </a:solidFill>
              </a:rPr>
              <a:t> </a:t>
            </a:r>
            <a:r>
              <a:rPr lang="en-US" dirty="0" smtClean="0">
                <a:solidFill>
                  <a:schemeClr val="bg1"/>
                </a:solidFill>
              </a:rPr>
              <a:t> 					</a:t>
            </a:r>
            <a:r>
              <a:rPr lang="as-IN" sz="2400" b="1" dirty="0" smtClean="0">
                <a:solidFill>
                  <a:srgbClr val="002060"/>
                </a:solidFill>
              </a:rPr>
              <a:t>অথবা</a:t>
            </a:r>
            <a:r>
              <a:rPr lang="as-IN" dirty="0" smtClean="0">
                <a:solidFill>
                  <a:srgbClr val="002060"/>
                </a:solidFill>
              </a:rPr>
              <a:t> </a:t>
            </a:r>
            <a:endParaRPr lang="en-US" dirty="0">
              <a:solidFill>
                <a:schemeClr val="bg1"/>
              </a:solidFill>
            </a:endParaRPr>
          </a:p>
          <a:p>
            <a:pPr>
              <a:buFont typeface="Wingdings" panose="05000000000000000000" pitchFamily="2" charset="2"/>
              <a:buChar char="v"/>
            </a:pPr>
            <a:r>
              <a:rPr lang="as-IN" dirty="0" smtClean="0">
                <a:solidFill>
                  <a:schemeClr val="bg1"/>
                </a:solidFill>
              </a:rPr>
              <a:t>সমাজের </a:t>
            </a:r>
            <a:r>
              <a:rPr lang="as-IN" dirty="0">
                <a:solidFill>
                  <a:schemeClr val="bg1"/>
                </a:solidFill>
              </a:rPr>
              <a:t>দ্বারা স্বীকৃত দুই বা ততোধিক দল বা গোষ্ঠী বা জাতি একে অপরের উপর আধিপত্য বিস্তারের জন্য সামরিক অস্ত্র - শস্ত্র ও বল প্রয়োগের মাধ্যমে যে সংগ্রাম বা লড়াই করে তাকে যুদ্ধ বলে। </a:t>
            </a:r>
            <a:endParaRPr lang="en-US" dirty="0">
              <a:solidFill>
                <a:schemeClr val="bg1"/>
              </a:solidFill>
            </a:endParaRPr>
          </a:p>
          <a:p>
            <a:pPr>
              <a:buFont typeface="Wingdings" panose="05000000000000000000" pitchFamily="2" charset="2"/>
              <a:buChar char="v"/>
            </a:pPr>
            <a:r>
              <a:rPr lang="as-IN" dirty="0" smtClean="0">
                <a:solidFill>
                  <a:schemeClr val="bg1"/>
                </a:solidFill>
              </a:rPr>
              <a:t>এছাড়া </a:t>
            </a:r>
            <a:r>
              <a:rPr lang="as-IN" dirty="0">
                <a:solidFill>
                  <a:schemeClr val="bg1"/>
                </a:solidFill>
              </a:rPr>
              <a:t>বিভিন্ন দার্শনিকরা বিভিন্নভাবে যুদ্ধের সংজ্ঞা প্রদান করেছেন তার মধ্যে বিখ্যাত দার্শনিক রা হলেন -- গ্রিক দার্শনিক সিসেরো (</a:t>
            </a:r>
            <a:r>
              <a:rPr lang="en-US" dirty="0">
                <a:solidFill>
                  <a:schemeClr val="bg1"/>
                </a:solidFill>
              </a:rPr>
              <a:t>Cicero) ; </a:t>
            </a:r>
            <a:r>
              <a:rPr lang="as-IN" dirty="0">
                <a:solidFill>
                  <a:schemeClr val="bg1"/>
                </a:solidFill>
              </a:rPr>
              <a:t>টমাস হবস (</a:t>
            </a:r>
            <a:r>
              <a:rPr lang="en-US" dirty="0" err="1">
                <a:solidFill>
                  <a:schemeClr val="bg1"/>
                </a:solidFill>
              </a:rPr>
              <a:t>Thomos</a:t>
            </a:r>
            <a:r>
              <a:rPr lang="en-US" dirty="0">
                <a:solidFill>
                  <a:schemeClr val="bg1"/>
                </a:solidFill>
              </a:rPr>
              <a:t> </a:t>
            </a:r>
            <a:r>
              <a:rPr lang="en-US" dirty="0" err="1">
                <a:solidFill>
                  <a:schemeClr val="bg1"/>
                </a:solidFill>
              </a:rPr>
              <a:t>Hobes</a:t>
            </a:r>
            <a:r>
              <a:rPr lang="en-US" dirty="0">
                <a:solidFill>
                  <a:schemeClr val="bg1"/>
                </a:solidFill>
              </a:rPr>
              <a:t>) ; </a:t>
            </a:r>
            <a:r>
              <a:rPr lang="as-IN" dirty="0">
                <a:solidFill>
                  <a:schemeClr val="bg1"/>
                </a:solidFill>
              </a:rPr>
              <a:t>এবং হুগো (</a:t>
            </a:r>
            <a:r>
              <a:rPr lang="en-US" dirty="0">
                <a:solidFill>
                  <a:schemeClr val="bg1"/>
                </a:solidFill>
              </a:rPr>
              <a:t>Huge) </a:t>
            </a:r>
            <a:r>
              <a:rPr lang="as-IN" dirty="0">
                <a:solidFill>
                  <a:schemeClr val="bg1"/>
                </a:solidFill>
              </a:rPr>
              <a:t>প্রভৃতি।</a:t>
            </a:r>
            <a:endParaRPr lang="en-US" dirty="0">
              <a:solidFill>
                <a:schemeClr val="bg1"/>
              </a:solidFill>
            </a:endParaRPr>
          </a:p>
        </p:txBody>
      </p:sp>
    </p:spTree>
    <p:extLst>
      <p:ext uri="{BB962C8B-B14F-4D97-AF65-F5344CB8AC3E}">
        <p14:creationId xmlns:p14="http://schemas.microsoft.com/office/powerpoint/2010/main" val="3987313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02677" y="731122"/>
            <a:ext cx="8610600" cy="1293028"/>
          </a:xfrm>
        </p:spPr>
        <p:txBody>
          <a:bodyPr/>
          <a:lstStyle/>
          <a:p>
            <a:pPr marL="571500" indent="-571500" algn="l">
              <a:buFont typeface="Wingdings" panose="05000000000000000000" pitchFamily="2" charset="2"/>
              <a:buChar char="q"/>
            </a:pPr>
            <a:r>
              <a:rPr lang="en-US" b="1" dirty="0" err="1">
                <a:solidFill>
                  <a:srgbClr val="002060"/>
                </a:solidFill>
              </a:rPr>
              <a:t>যুদ্ধের</a:t>
            </a:r>
            <a:r>
              <a:rPr lang="en-US" b="1" dirty="0">
                <a:solidFill>
                  <a:srgbClr val="002060"/>
                </a:solidFill>
              </a:rPr>
              <a:t> </a:t>
            </a:r>
            <a:r>
              <a:rPr lang="en-US" b="1" dirty="0" err="1">
                <a:solidFill>
                  <a:srgbClr val="002060"/>
                </a:solidFill>
              </a:rPr>
              <a:t>উদ্দেশ্য</a:t>
            </a:r>
            <a:r>
              <a:rPr lang="en-US" b="1" dirty="0">
                <a:solidFill>
                  <a:srgbClr val="002060"/>
                </a:solidFill>
              </a:rPr>
              <a:t> </a:t>
            </a:r>
            <a:r>
              <a:rPr lang="en-US" b="1" dirty="0" smtClean="0">
                <a:solidFill>
                  <a:srgbClr val="002060"/>
                </a:solidFill>
              </a:rPr>
              <a:t/>
            </a:r>
            <a:br>
              <a:rPr lang="en-US" b="1" dirty="0" smtClean="0">
                <a:solidFill>
                  <a:srgbClr val="002060"/>
                </a:solidFill>
              </a:rPr>
            </a:br>
            <a:r>
              <a:rPr lang="en-US" sz="2400" b="1" cap="none" dirty="0" smtClean="0">
                <a:solidFill>
                  <a:srgbClr val="002060"/>
                </a:solidFill>
              </a:rPr>
              <a:t>       Objective Of War</a:t>
            </a:r>
            <a:endParaRPr lang="en-US" sz="2400" b="1" cap="none" dirty="0">
              <a:solidFill>
                <a:srgbClr val="002060"/>
              </a:solidFill>
            </a:endParaRPr>
          </a:p>
        </p:txBody>
      </p:sp>
      <p:sp>
        <p:nvSpPr>
          <p:cNvPr id="3" name="Content Placeholder 2"/>
          <p:cNvSpPr>
            <a:spLocks noGrp="1"/>
          </p:cNvSpPr>
          <p:nvPr>
            <p:ph idx="1"/>
          </p:nvPr>
        </p:nvSpPr>
        <p:spPr>
          <a:xfrm>
            <a:off x="694112" y="2186248"/>
            <a:ext cx="11126586" cy="3607723"/>
          </a:xfrm>
        </p:spPr>
        <p:txBody>
          <a:bodyPr>
            <a:noAutofit/>
          </a:bodyPr>
          <a:lstStyle/>
          <a:p>
            <a:pPr marL="0" indent="0">
              <a:buNone/>
            </a:pPr>
            <a:r>
              <a:rPr lang="as-IN" sz="2800" dirty="0">
                <a:solidFill>
                  <a:schemeClr val="bg1"/>
                </a:solidFill>
              </a:rPr>
              <a:t>1. অর্থনৈতিক শক্তি বৃদ্ধি যুদ্ধের উদ্দেশ্যের একটি অন্যতম কারণ রূপে </a:t>
            </a:r>
            <a:r>
              <a:rPr lang="en-US" sz="2800" dirty="0" smtClean="0">
                <a:solidFill>
                  <a:schemeClr val="bg1"/>
                </a:solidFill>
              </a:rPr>
              <a:t/>
            </a:r>
            <a:br>
              <a:rPr lang="en-US" sz="2800" dirty="0" smtClean="0">
                <a:solidFill>
                  <a:schemeClr val="bg1"/>
                </a:solidFill>
              </a:rPr>
            </a:br>
            <a:r>
              <a:rPr lang="en-US" sz="2800" dirty="0" smtClean="0">
                <a:solidFill>
                  <a:schemeClr val="bg1"/>
                </a:solidFill>
              </a:rPr>
              <a:t>    </a:t>
            </a:r>
            <a:r>
              <a:rPr lang="as-IN" sz="2800" dirty="0" smtClean="0">
                <a:solidFill>
                  <a:schemeClr val="bg1"/>
                </a:solidFill>
              </a:rPr>
              <a:t>গণ্য </a:t>
            </a:r>
            <a:r>
              <a:rPr lang="as-IN" sz="2800" dirty="0">
                <a:solidFill>
                  <a:schemeClr val="bg1"/>
                </a:solidFill>
              </a:rPr>
              <a:t>করা হয়। </a:t>
            </a:r>
            <a:r>
              <a:rPr lang="en-US" sz="2800" dirty="0" smtClean="0">
                <a:solidFill>
                  <a:schemeClr val="bg1"/>
                </a:solidFill>
              </a:rPr>
              <a:t/>
            </a:r>
            <a:br>
              <a:rPr lang="en-US" sz="2800" dirty="0" smtClean="0">
                <a:solidFill>
                  <a:schemeClr val="bg1"/>
                </a:solidFill>
              </a:rPr>
            </a:br>
            <a:r>
              <a:rPr lang="en-US" sz="2800" dirty="0" smtClean="0">
                <a:solidFill>
                  <a:schemeClr val="bg1"/>
                </a:solidFill>
              </a:rPr>
              <a:t/>
            </a:r>
            <a:br>
              <a:rPr lang="en-US" sz="2800" dirty="0" smtClean="0">
                <a:solidFill>
                  <a:schemeClr val="bg1"/>
                </a:solidFill>
              </a:rPr>
            </a:br>
            <a:endParaRPr lang="en-US" sz="2800" dirty="0" smtClean="0">
              <a:solidFill>
                <a:schemeClr val="bg1"/>
              </a:solidFill>
            </a:endParaRPr>
          </a:p>
          <a:p>
            <a:pPr marL="0" indent="0">
              <a:buNone/>
            </a:pPr>
            <a:r>
              <a:rPr lang="as-IN" sz="2800" dirty="0" smtClean="0">
                <a:solidFill>
                  <a:schemeClr val="bg1"/>
                </a:solidFill>
              </a:rPr>
              <a:t>2</a:t>
            </a:r>
            <a:r>
              <a:rPr lang="as-IN" sz="2800" dirty="0">
                <a:solidFill>
                  <a:schemeClr val="bg1"/>
                </a:solidFill>
              </a:rPr>
              <a:t>. বৈদেশিক বাজার দখল করা আজকাল যুদ্ধের মুখ্য উদ্দেশ্যে পরিণত </a:t>
            </a:r>
            <a:r>
              <a:rPr lang="en-US" sz="2800" dirty="0" smtClean="0">
                <a:solidFill>
                  <a:schemeClr val="bg1"/>
                </a:solidFill>
              </a:rPr>
              <a:t/>
            </a:r>
            <a:br>
              <a:rPr lang="en-US" sz="2800" dirty="0" smtClean="0">
                <a:solidFill>
                  <a:schemeClr val="bg1"/>
                </a:solidFill>
              </a:rPr>
            </a:br>
            <a:r>
              <a:rPr lang="en-US" sz="2800" dirty="0" smtClean="0">
                <a:solidFill>
                  <a:schemeClr val="bg1"/>
                </a:solidFill>
              </a:rPr>
              <a:t>     </a:t>
            </a:r>
            <a:r>
              <a:rPr lang="as-IN" sz="2800" dirty="0" smtClean="0">
                <a:solidFill>
                  <a:schemeClr val="bg1"/>
                </a:solidFill>
              </a:rPr>
              <a:t>হয়েছে</a:t>
            </a:r>
            <a:r>
              <a:rPr lang="as-IN" sz="2800" dirty="0">
                <a:solidFill>
                  <a:schemeClr val="bg1"/>
                </a:solidFill>
              </a:rPr>
              <a:t>। </a:t>
            </a:r>
            <a:r>
              <a:rPr lang="en-US" sz="2800" dirty="0" smtClean="0">
                <a:solidFill>
                  <a:schemeClr val="bg1"/>
                </a:solidFill>
              </a:rPr>
              <a:t/>
            </a:r>
            <a:br>
              <a:rPr lang="en-US" sz="2800" dirty="0" smtClean="0">
                <a:solidFill>
                  <a:schemeClr val="bg1"/>
                </a:solidFill>
              </a:rPr>
            </a:br>
            <a:r>
              <a:rPr lang="en-US" sz="2800" dirty="0" smtClean="0">
                <a:solidFill>
                  <a:schemeClr val="bg1"/>
                </a:solidFill>
              </a:rPr>
              <a:t/>
            </a:r>
            <a:br>
              <a:rPr lang="en-US" sz="2800" dirty="0" smtClean="0">
                <a:solidFill>
                  <a:schemeClr val="bg1"/>
                </a:solidFill>
              </a:rPr>
            </a:br>
            <a:r>
              <a:rPr lang="en-US" sz="2800" dirty="0" smtClean="0">
                <a:solidFill>
                  <a:schemeClr val="bg1"/>
                </a:solidFill>
              </a:rPr>
              <a:t/>
            </a:r>
            <a:br>
              <a:rPr lang="en-US" sz="2800" dirty="0" smtClean="0">
                <a:solidFill>
                  <a:schemeClr val="bg1"/>
                </a:solidFill>
              </a:rPr>
            </a:br>
            <a:r>
              <a:rPr lang="as-IN" sz="2800" dirty="0" smtClean="0">
                <a:solidFill>
                  <a:schemeClr val="bg1"/>
                </a:solidFill>
              </a:rPr>
              <a:t>3</a:t>
            </a:r>
            <a:r>
              <a:rPr lang="as-IN" sz="2800" dirty="0">
                <a:solidFill>
                  <a:schemeClr val="bg1"/>
                </a:solidFill>
              </a:rPr>
              <a:t>. আন্তর্জাতিক পরিস্থিতিতে শক্তির ভারসাম্য ফিরিয়ে আনতে শত্রুপক্ষের </a:t>
            </a:r>
            <a:r>
              <a:rPr lang="en-US" sz="2800" dirty="0" smtClean="0">
                <a:solidFill>
                  <a:schemeClr val="bg1"/>
                </a:solidFill>
              </a:rPr>
              <a:t/>
            </a:r>
            <a:br>
              <a:rPr lang="en-US" sz="2800" dirty="0" smtClean="0">
                <a:solidFill>
                  <a:schemeClr val="bg1"/>
                </a:solidFill>
              </a:rPr>
            </a:br>
            <a:r>
              <a:rPr lang="en-US" sz="2800" dirty="0" smtClean="0">
                <a:solidFill>
                  <a:schemeClr val="bg1"/>
                </a:solidFill>
              </a:rPr>
              <a:t>     </a:t>
            </a:r>
            <a:r>
              <a:rPr lang="as-IN" sz="2800" dirty="0" smtClean="0">
                <a:solidFill>
                  <a:schemeClr val="bg1"/>
                </a:solidFill>
              </a:rPr>
              <a:t>সৈন্য  </a:t>
            </a:r>
            <a:r>
              <a:rPr lang="as-IN" sz="2800" dirty="0">
                <a:solidFill>
                  <a:schemeClr val="bg1"/>
                </a:solidFill>
              </a:rPr>
              <a:t>ও সেই দেশের জনগণের মনোবল নষ্ট করা যুদ্ধের অন্যতম </a:t>
            </a:r>
            <a:r>
              <a:rPr lang="en-US" sz="2800" dirty="0" smtClean="0">
                <a:solidFill>
                  <a:schemeClr val="bg1"/>
                </a:solidFill>
              </a:rPr>
              <a:t/>
            </a:r>
            <a:br>
              <a:rPr lang="en-US" sz="2800" dirty="0" smtClean="0">
                <a:solidFill>
                  <a:schemeClr val="bg1"/>
                </a:solidFill>
              </a:rPr>
            </a:br>
            <a:r>
              <a:rPr lang="en-US" sz="2800" dirty="0" smtClean="0">
                <a:solidFill>
                  <a:schemeClr val="bg1"/>
                </a:solidFill>
              </a:rPr>
              <a:t>     </a:t>
            </a:r>
            <a:r>
              <a:rPr lang="as-IN" sz="2800" dirty="0" smtClean="0">
                <a:solidFill>
                  <a:schemeClr val="bg1"/>
                </a:solidFill>
              </a:rPr>
              <a:t>উদ্দেশ্য </a:t>
            </a:r>
            <a:r>
              <a:rPr lang="as-IN" sz="2800" dirty="0">
                <a:solidFill>
                  <a:schemeClr val="bg1"/>
                </a:solidFill>
              </a:rPr>
              <a:t>বলে পরিগণিত হয়।</a:t>
            </a:r>
            <a:endParaRPr lang="en-US" sz="2800" dirty="0">
              <a:solidFill>
                <a:schemeClr val="bg1"/>
              </a:solidFill>
            </a:endParaRPr>
          </a:p>
        </p:txBody>
      </p:sp>
    </p:spTree>
    <p:extLst>
      <p:ext uri="{BB962C8B-B14F-4D97-AF65-F5344CB8AC3E}">
        <p14:creationId xmlns:p14="http://schemas.microsoft.com/office/powerpoint/2010/main" val="2463293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345667" y="114359"/>
            <a:ext cx="4048298" cy="954107"/>
          </a:xfrm>
          <a:prstGeom prst="rect">
            <a:avLst/>
          </a:prstGeom>
          <a:noFill/>
        </p:spPr>
        <p:txBody>
          <a:bodyPr wrap="square" rtlCol="0">
            <a:spAutoFit/>
          </a:bodyPr>
          <a:lstStyle/>
          <a:p>
            <a:pPr algn="ctr"/>
            <a:r>
              <a:rPr lang="as-IN" sz="2800" b="1" dirty="0">
                <a:solidFill>
                  <a:srgbClr val="002060"/>
                </a:solidFill>
              </a:rPr>
              <a:t>যুদ্ধের প্রকারভেদ </a:t>
            </a:r>
            <a:r>
              <a:rPr lang="en-US" sz="2800" b="1" dirty="0" smtClean="0">
                <a:solidFill>
                  <a:srgbClr val="002060"/>
                </a:solidFill>
              </a:rPr>
              <a:t/>
            </a:r>
            <a:br>
              <a:rPr lang="en-US" sz="2800" b="1" dirty="0" smtClean="0">
                <a:solidFill>
                  <a:srgbClr val="002060"/>
                </a:solidFill>
              </a:rPr>
            </a:br>
            <a:r>
              <a:rPr lang="as-IN" sz="2800" b="1" dirty="0" smtClean="0">
                <a:solidFill>
                  <a:srgbClr val="002060"/>
                </a:solidFill>
              </a:rPr>
              <a:t> </a:t>
            </a:r>
            <a:r>
              <a:rPr lang="en-US" sz="2800" b="1" dirty="0">
                <a:solidFill>
                  <a:srgbClr val="002060"/>
                </a:solidFill>
              </a:rPr>
              <a:t>Type of </a:t>
            </a:r>
            <a:r>
              <a:rPr lang="en-US" sz="2800" b="1" dirty="0" smtClean="0">
                <a:solidFill>
                  <a:srgbClr val="002060"/>
                </a:solidFill>
              </a:rPr>
              <a:t>War</a:t>
            </a:r>
            <a:endParaRPr lang="en-US" sz="2800" b="1" dirty="0">
              <a:solidFill>
                <a:srgbClr val="002060"/>
              </a:solidFill>
            </a:endParaRPr>
          </a:p>
        </p:txBody>
      </p:sp>
      <p:sp>
        <p:nvSpPr>
          <p:cNvPr id="8" name="TextBox 7"/>
          <p:cNvSpPr txBox="1"/>
          <p:nvPr/>
        </p:nvSpPr>
        <p:spPr>
          <a:xfrm>
            <a:off x="4142510" y="342608"/>
            <a:ext cx="4048298" cy="369332"/>
          </a:xfrm>
          <a:prstGeom prst="rect">
            <a:avLst/>
          </a:prstGeom>
          <a:noFill/>
        </p:spPr>
        <p:txBody>
          <a:bodyPr wrap="square" rtlCol="0">
            <a:spAutoFit/>
          </a:bodyPr>
          <a:lstStyle/>
          <a:p>
            <a:pPr algn="ctr"/>
            <a:r>
              <a:rPr lang="as-IN" b="1" dirty="0">
                <a:solidFill>
                  <a:schemeClr val="bg1"/>
                </a:solidFill>
              </a:rPr>
              <a:t>যুদ্ধ (</a:t>
            </a:r>
            <a:r>
              <a:rPr lang="en-US" b="1" dirty="0">
                <a:solidFill>
                  <a:schemeClr val="bg1"/>
                </a:solidFill>
              </a:rPr>
              <a:t>War) </a:t>
            </a:r>
          </a:p>
        </p:txBody>
      </p:sp>
      <p:sp>
        <p:nvSpPr>
          <p:cNvPr id="10" name="TextBox 9"/>
          <p:cNvSpPr txBox="1"/>
          <p:nvPr/>
        </p:nvSpPr>
        <p:spPr>
          <a:xfrm>
            <a:off x="227216" y="1259779"/>
            <a:ext cx="4048298" cy="338554"/>
          </a:xfrm>
          <a:prstGeom prst="rect">
            <a:avLst/>
          </a:prstGeom>
          <a:noFill/>
        </p:spPr>
        <p:txBody>
          <a:bodyPr wrap="square" rtlCol="0">
            <a:spAutoFit/>
          </a:bodyPr>
          <a:lstStyle/>
          <a:p>
            <a:pPr algn="ctr"/>
            <a:r>
              <a:rPr lang="as-IN" sz="1600" b="1" dirty="0">
                <a:solidFill>
                  <a:schemeClr val="bg1"/>
                </a:solidFill>
              </a:rPr>
              <a:t>ঠান্ডা যুদ্ধ (</a:t>
            </a:r>
            <a:r>
              <a:rPr lang="en-US" sz="1600" b="1" dirty="0">
                <a:solidFill>
                  <a:schemeClr val="bg1"/>
                </a:solidFill>
              </a:rPr>
              <a:t>Cold War) </a:t>
            </a:r>
          </a:p>
        </p:txBody>
      </p:sp>
      <p:sp>
        <p:nvSpPr>
          <p:cNvPr id="11" name="Rectangle 10"/>
          <p:cNvSpPr/>
          <p:nvPr/>
        </p:nvSpPr>
        <p:spPr>
          <a:xfrm>
            <a:off x="6305431" y="1259779"/>
            <a:ext cx="4725974" cy="338554"/>
          </a:xfrm>
          <a:prstGeom prst="rect">
            <a:avLst/>
          </a:prstGeom>
        </p:spPr>
        <p:txBody>
          <a:bodyPr wrap="none">
            <a:spAutoFit/>
          </a:bodyPr>
          <a:lstStyle/>
          <a:p>
            <a:r>
              <a:rPr lang="as-IN" sz="1600" b="1" dirty="0" smtClean="0">
                <a:solidFill>
                  <a:schemeClr val="bg1"/>
                </a:solidFill>
              </a:rPr>
              <a:t>তপ্ত </a:t>
            </a:r>
            <a:r>
              <a:rPr lang="as-IN" sz="1600" b="1" dirty="0">
                <a:solidFill>
                  <a:schemeClr val="bg1"/>
                </a:solidFill>
              </a:rPr>
              <a:t>যুদ্ধ /হিংসাত্মক যুদ্ধ( </a:t>
            </a:r>
            <a:r>
              <a:rPr lang="en-US" sz="1600" b="1" dirty="0">
                <a:solidFill>
                  <a:schemeClr val="bg1"/>
                </a:solidFill>
              </a:rPr>
              <a:t>Hot War/Violent </a:t>
            </a:r>
            <a:r>
              <a:rPr lang="en-US" sz="1600" b="1" dirty="0" smtClean="0">
                <a:solidFill>
                  <a:schemeClr val="bg1"/>
                </a:solidFill>
              </a:rPr>
              <a:t>War) </a:t>
            </a:r>
            <a:endParaRPr lang="en-US" sz="1600" b="1" dirty="0">
              <a:solidFill>
                <a:schemeClr val="bg1"/>
              </a:solidFill>
            </a:endParaRPr>
          </a:p>
        </p:txBody>
      </p:sp>
      <p:sp>
        <p:nvSpPr>
          <p:cNvPr id="12" name="TextBox 11"/>
          <p:cNvSpPr txBox="1"/>
          <p:nvPr/>
        </p:nvSpPr>
        <p:spPr>
          <a:xfrm>
            <a:off x="227216" y="1730673"/>
            <a:ext cx="4048298" cy="830997"/>
          </a:xfrm>
          <a:prstGeom prst="rect">
            <a:avLst/>
          </a:prstGeom>
          <a:noFill/>
        </p:spPr>
        <p:txBody>
          <a:bodyPr wrap="square" rtlCol="0">
            <a:spAutoFit/>
          </a:bodyPr>
          <a:lstStyle/>
          <a:p>
            <a:r>
              <a:rPr lang="as-IN" sz="1600" b="1" dirty="0">
                <a:solidFill>
                  <a:schemeClr val="bg1"/>
                </a:solidFill>
              </a:rPr>
              <a:t>মনস্তাত্ত্বিক যুদ্ধ (</a:t>
            </a:r>
            <a:r>
              <a:rPr lang="en-US" sz="1600" b="1" dirty="0">
                <a:solidFill>
                  <a:schemeClr val="bg1"/>
                </a:solidFill>
              </a:rPr>
              <a:t>Psychological Warfare) </a:t>
            </a:r>
            <a:r>
              <a:rPr lang="as-IN" sz="1600" b="1" dirty="0">
                <a:solidFill>
                  <a:schemeClr val="bg1"/>
                </a:solidFill>
              </a:rPr>
              <a:t>আর্থিক যুদ্ধ(</a:t>
            </a:r>
            <a:r>
              <a:rPr lang="en-US" sz="1600" b="1" dirty="0">
                <a:solidFill>
                  <a:schemeClr val="bg1"/>
                </a:solidFill>
              </a:rPr>
              <a:t>Economic warfare) </a:t>
            </a:r>
            <a:r>
              <a:rPr lang="as-IN" sz="1600" b="1" dirty="0">
                <a:solidFill>
                  <a:schemeClr val="bg1"/>
                </a:solidFill>
              </a:rPr>
              <a:t>রাজনৈতিক যুদ্ধ (</a:t>
            </a:r>
            <a:r>
              <a:rPr lang="en-US" sz="1600" b="1" dirty="0">
                <a:solidFill>
                  <a:schemeClr val="bg1"/>
                </a:solidFill>
              </a:rPr>
              <a:t>Political Warfare) </a:t>
            </a:r>
          </a:p>
        </p:txBody>
      </p:sp>
      <p:sp>
        <p:nvSpPr>
          <p:cNvPr id="13" name="TextBox 12"/>
          <p:cNvSpPr txBox="1"/>
          <p:nvPr/>
        </p:nvSpPr>
        <p:spPr>
          <a:xfrm>
            <a:off x="4275514" y="2044133"/>
            <a:ext cx="4048298" cy="338554"/>
          </a:xfrm>
          <a:prstGeom prst="rect">
            <a:avLst/>
          </a:prstGeom>
          <a:noFill/>
        </p:spPr>
        <p:txBody>
          <a:bodyPr wrap="square" rtlCol="0">
            <a:spAutoFit/>
          </a:bodyPr>
          <a:lstStyle/>
          <a:p>
            <a:pPr algn="ctr"/>
            <a:r>
              <a:rPr lang="as-IN" sz="1600" b="1" dirty="0">
                <a:solidFill>
                  <a:schemeClr val="bg1"/>
                </a:solidFill>
              </a:rPr>
              <a:t>প্রথাগত যুদ্ধ </a:t>
            </a:r>
            <a:r>
              <a:rPr lang="as-IN" sz="1600" b="1" dirty="0" smtClean="0">
                <a:solidFill>
                  <a:schemeClr val="bg1"/>
                </a:solidFill>
              </a:rPr>
              <a:t>(</a:t>
            </a:r>
            <a:r>
              <a:rPr lang="en-US" sz="1600" b="1" dirty="0" smtClean="0">
                <a:solidFill>
                  <a:schemeClr val="bg1"/>
                </a:solidFill>
              </a:rPr>
              <a:t>Conventional </a:t>
            </a:r>
            <a:r>
              <a:rPr lang="en-US" sz="1600" b="1" dirty="0">
                <a:solidFill>
                  <a:schemeClr val="bg1"/>
                </a:solidFill>
              </a:rPr>
              <a:t>War)</a:t>
            </a:r>
          </a:p>
        </p:txBody>
      </p:sp>
      <p:sp>
        <p:nvSpPr>
          <p:cNvPr id="14" name="TextBox 13"/>
          <p:cNvSpPr txBox="1"/>
          <p:nvPr/>
        </p:nvSpPr>
        <p:spPr>
          <a:xfrm>
            <a:off x="8190808" y="2077343"/>
            <a:ext cx="4048298" cy="338554"/>
          </a:xfrm>
          <a:prstGeom prst="rect">
            <a:avLst/>
          </a:prstGeom>
          <a:noFill/>
        </p:spPr>
        <p:txBody>
          <a:bodyPr wrap="square" rtlCol="0">
            <a:spAutoFit/>
          </a:bodyPr>
          <a:lstStyle/>
          <a:p>
            <a:pPr algn="ctr"/>
            <a:r>
              <a:rPr lang="as-IN" sz="1600" b="1" dirty="0">
                <a:solidFill>
                  <a:schemeClr val="bg1"/>
                </a:solidFill>
              </a:rPr>
              <a:t>অচিরাচরিত যুদ্ধ (</a:t>
            </a:r>
            <a:r>
              <a:rPr lang="en-US" sz="1600" b="1" dirty="0">
                <a:solidFill>
                  <a:schemeClr val="bg1"/>
                </a:solidFill>
              </a:rPr>
              <a:t>Unconventional War)</a:t>
            </a:r>
          </a:p>
        </p:txBody>
      </p:sp>
      <p:sp>
        <p:nvSpPr>
          <p:cNvPr id="9" name="TextBox 8"/>
          <p:cNvSpPr txBox="1"/>
          <p:nvPr/>
        </p:nvSpPr>
        <p:spPr>
          <a:xfrm>
            <a:off x="2374671" y="2905336"/>
            <a:ext cx="2987038" cy="338554"/>
          </a:xfrm>
          <a:prstGeom prst="rect">
            <a:avLst/>
          </a:prstGeom>
          <a:noFill/>
        </p:spPr>
        <p:txBody>
          <a:bodyPr wrap="square" rtlCol="0">
            <a:spAutoFit/>
          </a:bodyPr>
          <a:lstStyle/>
          <a:p>
            <a:pPr algn="ctr"/>
            <a:r>
              <a:rPr lang="as-IN" sz="1600" b="1" dirty="0">
                <a:solidFill>
                  <a:schemeClr val="bg1"/>
                </a:solidFill>
              </a:rPr>
              <a:t>স্থল যুদ্ধ (</a:t>
            </a:r>
            <a:r>
              <a:rPr lang="en-US" sz="1600" b="1" dirty="0">
                <a:solidFill>
                  <a:schemeClr val="bg1"/>
                </a:solidFill>
              </a:rPr>
              <a:t>Land warfare)</a:t>
            </a:r>
          </a:p>
        </p:txBody>
      </p:sp>
      <p:sp>
        <p:nvSpPr>
          <p:cNvPr id="15" name="TextBox 14"/>
          <p:cNvSpPr txBox="1"/>
          <p:nvPr/>
        </p:nvSpPr>
        <p:spPr>
          <a:xfrm>
            <a:off x="5056910" y="2905336"/>
            <a:ext cx="2987038" cy="338554"/>
          </a:xfrm>
          <a:prstGeom prst="rect">
            <a:avLst/>
          </a:prstGeom>
          <a:noFill/>
        </p:spPr>
        <p:txBody>
          <a:bodyPr wrap="square" rtlCol="0">
            <a:spAutoFit/>
          </a:bodyPr>
          <a:lstStyle/>
          <a:p>
            <a:pPr algn="ctr"/>
            <a:r>
              <a:rPr lang="as-IN" sz="1600" b="1" dirty="0">
                <a:solidFill>
                  <a:schemeClr val="bg1"/>
                </a:solidFill>
              </a:rPr>
              <a:t>নৌ- যুদ্ধ (</a:t>
            </a:r>
            <a:r>
              <a:rPr lang="en-US" sz="1600" b="1" dirty="0">
                <a:solidFill>
                  <a:schemeClr val="bg1"/>
                </a:solidFill>
              </a:rPr>
              <a:t>Naval Warfare) </a:t>
            </a:r>
          </a:p>
        </p:txBody>
      </p:sp>
      <p:sp>
        <p:nvSpPr>
          <p:cNvPr id="16" name="TextBox 15"/>
          <p:cNvSpPr txBox="1"/>
          <p:nvPr/>
        </p:nvSpPr>
        <p:spPr>
          <a:xfrm>
            <a:off x="7586750" y="2905336"/>
            <a:ext cx="2987038" cy="338554"/>
          </a:xfrm>
          <a:prstGeom prst="rect">
            <a:avLst/>
          </a:prstGeom>
          <a:noFill/>
        </p:spPr>
        <p:txBody>
          <a:bodyPr wrap="square" rtlCol="0">
            <a:spAutoFit/>
          </a:bodyPr>
          <a:lstStyle/>
          <a:p>
            <a:pPr algn="ctr"/>
            <a:r>
              <a:rPr lang="as-IN" sz="1600" b="1" dirty="0">
                <a:solidFill>
                  <a:schemeClr val="bg1"/>
                </a:solidFill>
              </a:rPr>
              <a:t>বিমান যুদ্ধ(</a:t>
            </a:r>
            <a:r>
              <a:rPr lang="en-US" sz="1600" b="1" dirty="0">
                <a:solidFill>
                  <a:schemeClr val="bg1"/>
                </a:solidFill>
              </a:rPr>
              <a:t>Air Warfare) </a:t>
            </a:r>
          </a:p>
        </p:txBody>
      </p:sp>
      <p:sp>
        <p:nvSpPr>
          <p:cNvPr id="17" name="TextBox 16"/>
          <p:cNvSpPr txBox="1"/>
          <p:nvPr/>
        </p:nvSpPr>
        <p:spPr>
          <a:xfrm>
            <a:off x="290946" y="3587556"/>
            <a:ext cx="2826327" cy="338554"/>
          </a:xfrm>
          <a:prstGeom prst="rect">
            <a:avLst/>
          </a:prstGeom>
          <a:noFill/>
        </p:spPr>
        <p:txBody>
          <a:bodyPr wrap="square" rtlCol="0">
            <a:spAutoFit/>
          </a:bodyPr>
          <a:lstStyle/>
          <a:p>
            <a:pPr algn="ctr"/>
            <a:r>
              <a:rPr lang="as-IN" sz="1600" b="1" dirty="0">
                <a:solidFill>
                  <a:schemeClr val="bg1"/>
                </a:solidFill>
              </a:rPr>
              <a:t>জঙ্গল যুদ্ধ(</a:t>
            </a:r>
            <a:r>
              <a:rPr lang="en-US" sz="1600" b="1" dirty="0">
                <a:solidFill>
                  <a:schemeClr val="bg1"/>
                </a:solidFill>
              </a:rPr>
              <a:t>Jungle Warfare)</a:t>
            </a:r>
          </a:p>
        </p:txBody>
      </p:sp>
      <p:sp>
        <p:nvSpPr>
          <p:cNvPr id="18" name="TextBox 17"/>
          <p:cNvSpPr txBox="1"/>
          <p:nvPr/>
        </p:nvSpPr>
        <p:spPr>
          <a:xfrm>
            <a:off x="2987041" y="3596212"/>
            <a:ext cx="2732115" cy="338554"/>
          </a:xfrm>
          <a:prstGeom prst="rect">
            <a:avLst/>
          </a:prstGeom>
          <a:noFill/>
        </p:spPr>
        <p:txBody>
          <a:bodyPr wrap="square" rtlCol="0">
            <a:spAutoFit/>
          </a:bodyPr>
          <a:lstStyle/>
          <a:p>
            <a:pPr algn="ctr"/>
            <a:r>
              <a:rPr lang="as-IN" sz="1600" b="1" dirty="0">
                <a:solidFill>
                  <a:schemeClr val="bg1"/>
                </a:solidFill>
              </a:rPr>
              <a:t>মরু যুদ্ধ  (</a:t>
            </a:r>
            <a:r>
              <a:rPr lang="en-US" sz="1600" b="1" dirty="0">
                <a:solidFill>
                  <a:schemeClr val="bg1"/>
                </a:solidFill>
              </a:rPr>
              <a:t>Desert Warfare)</a:t>
            </a:r>
          </a:p>
        </p:txBody>
      </p:sp>
      <p:sp>
        <p:nvSpPr>
          <p:cNvPr id="19" name="TextBox 18"/>
          <p:cNvSpPr txBox="1"/>
          <p:nvPr/>
        </p:nvSpPr>
        <p:spPr>
          <a:xfrm>
            <a:off x="5716386" y="3596212"/>
            <a:ext cx="3266902" cy="338554"/>
          </a:xfrm>
          <a:prstGeom prst="rect">
            <a:avLst/>
          </a:prstGeom>
          <a:noFill/>
        </p:spPr>
        <p:txBody>
          <a:bodyPr wrap="square" rtlCol="0">
            <a:spAutoFit/>
          </a:bodyPr>
          <a:lstStyle/>
          <a:p>
            <a:pPr algn="ctr"/>
            <a:r>
              <a:rPr lang="as-IN" sz="1600" b="1" dirty="0">
                <a:solidFill>
                  <a:schemeClr val="bg1"/>
                </a:solidFill>
              </a:rPr>
              <a:t>পার্বত্য যুদ্ধ (</a:t>
            </a:r>
            <a:r>
              <a:rPr lang="en-US" sz="1600" b="1" dirty="0">
                <a:solidFill>
                  <a:schemeClr val="bg1"/>
                </a:solidFill>
              </a:rPr>
              <a:t>Mountain Warfare)</a:t>
            </a:r>
          </a:p>
        </p:txBody>
      </p:sp>
      <p:cxnSp>
        <p:nvCxnSpPr>
          <p:cNvPr id="3" name="Straight Arrow Connector 2"/>
          <p:cNvCxnSpPr/>
          <p:nvPr/>
        </p:nvCxnSpPr>
        <p:spPr>
          <a:xfrm>
            <a:off x="2094807" y="1598333"/>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1" name="Straight Arrow Connector 20"/>
          <p:cNvCxnSpPr/>
          <p:nvPr/>
        </p:nvCxnSpPr>
        <p:spPr>
          <a:xfrm>
            <a:off x="6719454" y="1914865"/>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2" name="Straight Arrow Connector 21"/>
          <p:cNvCxnSpPr/>
          <p:nvPr/>
        </p:nvCxnSpPr>
        <p:spPr>
          <a:xfrm>
            <a:off x="10468495" y="1940642"/>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3" name="Straight Arrow Connector 22"/>
          <p:cNvCxnSpPr/>
          <p:nvPr/>
        </p:nvCxnSpPr>
        <p:spPr>
          <a:xfrm>
            <a:off x="8858597" y="1549703"/>
            <a:ext cx="5542" cy="3796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4" name="Straight Arrow Connector 23"/>
          <p:cNvCxnSpPr/>
          <p:nvPr/>
        </p:nvCxnSpPr>
        <p:spPr>
          <a:xfrm>
            <a:off x="4123114" y="2770567"/>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5" name="Straight Arrow Connector 24"/>
          <p:cNvCxnSpPr/>
          <p:nvPr/>
        </p:nvCxnSpPr>
        <p:spPr>
          <a:xfrm>
            <a:off x="6550429" y="2802571"/>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Straight Arrow Connector 25"/>
          <p:cNvCxnSpPr/>
          <p:nvPr/>
        </p:nvCxnSpPr>
        <p:spPr>
          <a:xfrm>
            <a:off x="9080269" y="2770567"/>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p:cNvCxnSpPr/>
          <p:nvPr/>
        </p:nvCxnSpPr>
        <p:spPr>
          <a:xfrm>
            <a:off x="6398029" y="2313132"/>
            <a:ext cx="11084" cy="446431"/>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8" name="Straight Arrow Connector 27"/>
          <p:cNvCxnSpPr/>
          <p:nvPr/>
        </p:nvCxnSpPr>
        <p:spPr>
          <a:xfrm>
            <a:off x="1532314" y="3476378"/>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9" name="Straight Arrow Connector 28"/>
          <p:cNvCxnSpPr/>
          <p:nvPr/>
        </p:nvCxnSpPr>
        <p:spPr>
          <a:xfrm>
            <a:off x="4353098" y="3475505"/>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0" name="Straight Arrow Connector 29"/>
          <p:cNvCxnSpPr/>
          <p:nvPr/>
        </p:nvCxnSpPr>
        <p:spPr>
          <a:xfrm>
            <a:off x="7237615" y="3493447"/>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 name="Straight Connector 6"/>
          <p:cNvCxnSpPr/>
          <p:nvPr/>
        </p:nvCxnSpPr>
        <p:spPr>
          <a:xfrm>
            <a:off x="1532314" y="3442563"/>
            <a:ext cx="5705301" cy="50884"/>
          </a:xfrm>
          <a:prstGeom prst="line">
            <a:avLst/>
          </a:prstGeom>
        </p:spPr>
        <p:style>
          <a:lnRef idx="1">
            <a:schemeClr val="dk1"/>
          </a:lnRef>
          <a:fillRef idx="0">
            <a:schemeClr val="dk1"/>
          </a:fillRef>
          <a:effectRef idx="0">
            <a:schemeClr val="dk1"/>
          </a:effectRef>
          <a:fontRef idx="minor">
            <a:schemeClr val="tx1"/>
          </a:fontRef>
        </p:style>
      </p:cxnSp>
      <p:cxnSp>
        <p:nvCxnSpPr>
          <p:cNvPr id="32" name="Straight Connector 31"/>
          <p:cNvCxnSpPr/>
          <p:nvPr/>
        </p:nvCxnSpPr>
        <p:spPr>
          <a:xfrm>
            <a:off x="4123114" y="2759563"/>
            <a:ext cx="4957155" cy="27276"/>
          </a:xfrm>
          <a:prstGeom prst="line">
            <a:avLst/>
          </a:prstGeom>
        </p:spPr>
        <p:style>
          <a:lnRef idx="1">
            <a:schemeClr val="dk1"/>
          </a:lnRef>
          <a:fillRef idx="0">
            <a:schemeClr val="dk1"/>
          </a:fillRef>
          <a:effectRef idx="0">
            <a:schemeClr val="dk1"/>
          </a:effectRef>
          <a:fontRef idx="minor">
            <a:schemeClr val="tx1"/>
          </a:fontRef>
        </p:style>
      </p:cxnSp>
      <p:cxnSp>
        <p:nvCxnSpPr>
          <p:cNvPr id="37" name="Straight Connector 36"/>
          <p:cNvCxnSpPr/>
          <p:nvPr/>
        </p:nvCxnSpPr>
        <p:spPr>
          <a:xfrm>
            <a:off x="6719455" y="1918929"/>
            <a:ext cx="3749040" cy="20840"/>
          </a:xfrm>
          <a:prstGeom prst="line">
            <a:avLst/>
          </a:prstGeom>
        </p:spPr>
        <p:style>
          <a:lnRef idx="1">
            <a:schemeClr val="dk1"/>
          </a:lnRef>
          <a:fillRef idx="0">
            <a:schemeClr val="dk1"/>
          </a:fillRef>
          <a:effectRef idx="0">
            <a:schemeClr val="dk1"/>
          </a:effectRef>
          <a:fontRef idx="minor">
            <a:schemeClr val="tx1"/>
          </a:fontRef>
        </p:style>
      </p:cxnSp>
      <p:cxnSp>
        <p:nvCxnSpPr>
          <p:cNvPr id="43" name="Straight Arrow Connector 42"/>
          <p:cNvCxnSpPr/>
          <p:nvPr/>
        </p:nvCxnSpPr>
        <p:spPr>
          <a:xfrm>
            <a:off x="3862649" y="3141125"/>
            <a:ext cx="5541" cy="30143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5" name="Straight Arrow Connector 44"/>
          <p:cNvCxnSpPr/>
          <p:nvPr/>
        </p:nvCxnSpPr>
        <p:spPr>
          <a:xfrm>
            <a:off x="6161117" y="645754"/>
            <a:ext cx="5542" cy="37964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6" name="Straight Connector 45"/>
          <p:cNvCxnSpPr/>
          <p:nvPr/>
        </p:nvCxnSpPr>
        <p:spPr>
          <a:xfrm>
            <a:off x="1644536" y="1007094"/>
            <a:ext cx="7499464" cy="40310"/>
          </a:xfrm>
          <a:prstGeom prst="line">
            <a:avLst/>
          </a:prstGeom>
        </p:spPr>
        <p:style>
          <a:lnRef idx="1">
            <a:schemeClr val="dk1"/>
          </a:lnRef>
          <a:fillRef idx="0">
            <a:schemeClr val="dk1"/>
          </a:fillRef>
          <a:effectRef idx="0">
            <a:schemeClr val="dk1"/>
          </a:effectRef>
          <a:fontRef idx="minor">
            <a:schemeClr val="tx1"/>
          </a:fontRef>
        </p:style>
      </p:cxnSp>
      <p:cxnSp>
        <p:nvCxnSpPr>
          <p:cNvPr id="53" name="Straight Arrow Connector 52"/>
          <p:cNvCxnSpPr/>
          <p:nvPr/>
        </p:nvCxnSpPr>
        <p:spPr>
          <a:xfrm>
            <a:off x="9144000" y="1047404"/>
            <a:ext cx="0" cy="32294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p:cNvCxnSpPr/>
          <p:nvPr/>
        </p:nvCxnSpPr>
        <p:spPr>
          <a:xfrm>
            <a:off x="10584870" y="2368270"/>
            <a:ext cx="13857" cy="180471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4" name="Straight Arrow Connector 33"/>
          <p:cNvCxnSpPr/>
          <p:nvPr/>
        </p:nvCxnSpPr>
        <p:spPr>
          <a:xfrm>
            <a:off x="1644536" y="1003346"/>
            <a:ext cx="0" cy="3670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7" name="Straight Connector 46"/>
          <p:cNvCxnSpPr/>
          <p:nvPr/>
        </p:nvCxnSpPr>
        <p:spPr>
          <a:xfrm>
            <a:off x="7528561" y="4185691"/>
            <a:ext cx="3749040" cy="20840"/>
          </a:xfrm>
          <a:prstGeom prst="line">
            <a:avLst/>
          </a:prstGeom>
        </p:spPr>
        <p:style>
          <a:lnRef idx="1">
            <a:schemeClr val="dk1"/>
          </a:lnRef>
          <a:fillRef idx="0">
            <a:schemeClr val="dk1"/>
          </a:fillRef>
          <a:effectRef idx="0">
            <a:schemeClr val="dk1"/>
          </a:effectRef>
          <a:fontRef idx="minor">
            <a:schemeClr val="tx1"/>
          </a:fontRef>
        </p:style>
      </p:cxnSp>
      <p:cxnSp>
        <p:nvCxnSpPr>
          <p:cNvPr id="48" name="Straight Arrow Connector 47"/>
          <p:cNvCxnSpPr/>
          <p:nvPr/>
        </p:nvCxnSpPr>
        <p:spPr>
          <a:xfrm>
            <a:off x="7528561" y="4206531"/>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49" name="Straight Arrow Connector 48"/>
          <p:cNvCxnSpPr/>
          <p:nvPr/>
        </p:nvCxnSpPr>
        <p:spPr>
          <a:xfrm>
            <a:off x="11277601" y="4196111"/>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51" name="TextBox 50"/>
          <p:cNvSpPr txBox="1"/>
          <p:nvPr/>
        </p:nvSpPr>
        <p:spPr>
          <a:xfrm>
            <a:off x="4838007" y="4464633"/>
            <a:ext cx="3762895" cy="338554"/>
          </a:xfrm>
          <a:prstGeom prst="rect">
            <a:avLst/>
          </a:prstGeom>
          <a:noFill/>
        </p:spPr>
        <p:txBody>
          <a:bodyPr wrap="square" rtlCol="0">
            <a:spAutoFit/>
          </a:bodyPr>
          <a:lstStyle/>
          <a:p>
            <a:pPr algn="ctr"/>
            <a:r>
              <a:rPr lang="as-IN" sz="1600" b="1" dirty="0">
                <a:solidFill>
                  <a:schemeClr val="bg1"/>
                </a:solidFill>
              </a:rPr>
              <a:t>অনিয়মিত যুদ্ধ(</a:t>
            </a:r>
            <a:r>
              <a:rPr lang="en-US" sz="1600" b="1" dirty="0">
                <a:solidFill>
                  <a:schemeClr val="bg1"/>
                </a:solidFill>
              </a:rPr>
              <a:t>Irregular Warfare)</a:t>
            </a:r>
          </a:p>
        </p:txBody>
      </p:sp>
      <p:sp>
        <p:nvSpPr>
          <p:cNvPr id="52" name="TextBox 51"/>
          <p:cNvSpPr txBox="1"/>
          <p:nvPr/>
        </p:nvSpPr>
        <p:spPr>
          <a:xfrm>
            <a:off x="8600902" y="4456578"/>
            <a:ext cx="3762895" cy="338554"/>
          </a:xfrm>
          <a:prstGeom prst="rect">
            <a:avLst/>
          </a:prstGeom>
          <a:noFill/>
        </p:spPr>
        <p:txBody>
          <a:bodyPr wrap="square" rtlCol="0">
            <a:spAutoFit/>
          </a:bodyPr>
          <a:lstStyle/>
          <a:p>
            <a:pPr algn="ctr"/>
            <a:r>
              <a:rPr lang="as-IN" sz="1600" b="1" dirty="0">
                <a:solidFill>
                  <a:schemeClr val="bg1"/>
                </a:solidFill>
              </a:rPr>
              <a:t>আধুনিক যুদ্ধ(</a:t>
            </a:r>
            <a:r>
              <a:rPr lang="en-US" sz="1600" b="1" dirty="0">
                <a:solidFill>
                  <a:schemeClr val="bg1"/>
                </a:solidFill>
              </a:rPr>
              <a:t>Modern Warfare)</a:t>
            </a:r>
          </a:p>
        </p:txBody>
      </p:sp>
      <p:cxnSp>
        <p:nvCxnSpPr>
          <p:cNvPr id="55" name="Straight Arrow Connector 54"/>
          <p:cNvCxnSpPr/>
          <p:nvPr/>
        </p:nvCxnSpPr>
        <p:spPr>
          <a:xfrm>
            <a:off x="6601691" y="4702123"/>
            <a:ext cx="0" cy="205529"/>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6" name="Straight Connector 55"/>
          <p:cNvCxnSpPr/>
          <p:nvPr/>
        </p:nvCxnSpPr>
        <p:spPr>
          <a:xfrm>
            <a:off x="1138843" y="4907652"/>
            <a:ext cx="5462848" cy="0"/>
          </a:xfrm>
          <a:prstGeom prst="line">
            <a:avLst/>
          </a:prstGeom>
        </p:spPr>
        <p:style>
          <a:lnRef idx="1">
            <a:schemeClr val="dk1"/>
          </a:lnRef>
          <a:fillRef idx="0">
            <a:schemeClr val="dk1"/>
          </a:fillRef>
          <a:effectRef idx="0">
            <a:schemeClr val="dk1"/>
          </a:effectRef>
          <a:fontRef idx="minor">
            <a:schemeClr val="tx1"/>
          </a:fontRef>
        </p:style>
      </p:cxnSp>
      <p:cxnSp>
        <p:nvCxnSpPr>
          <p:cNvPr id="57" name="Straight Arrow Connector 56"/>
          <p:cNvCxnSpPr/>
          <p:nvPr/>
        </p:nvCxnSpPr>
        <p:spPr>
          <a:xfrm>
            <a:off x="1138843" y="4907652"/>
            <a:ext cx="1" cy="3044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8" name="Straight Arrow Connector 57"/>
          <p:cNvCxnSpPr/>
          <p:nvPr/>
        </p:nvCxnSpPr>
        <p:spPr>
          <a:xfrm>
            <a:off x="2987041" y="4910554"/>
            <a:ext cx="0" cy="30152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59" name="Straight Arrow Connector 58"/>
          <p:cNvCxnSpPr/>
          <p:nvPr/>
        </p:nvCxnSpPr>
        <p:spPr>
          <a:xfrm>
            <a:off x="5361709" y="4907652"/>
            <a:ext cx="0" cy="3044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0" name="TextBox 59"/>
          <p:cNvSpPr txBox="1"/>
          <p:nvPr/>
        </p:nvSpPr>
        <p:spPr>
          <a:xfrm>
            <a:off x="15241" y="5295764"/>
            <a:ext cx="2094807" cy="584775"/>
          </a:xfrm>
          <a:prstGeom prst="rect">
            <a:avLst/>
          </a:prstGeom>
          <a:noFill/>
        </p:spPr>
        <p:txBody>
          <a:bodyPr wrap="square" rtlCol="0">
            <a:spAutoFit/>
          </a:bodyPr>
          <a:lstStyle/>
          <a:p>
            <a:pPr algn="ctr"/>
            <a:r>
              <a:rPr lang="as-IN" sz="1600" b="1" dirty="0">
                <a:solidFill>
                  <a:schemeClr val="bg1"/>
                </a:solidFill>
              </a:rPr>
              <a:t>গেরিলা </a:t>
            </a:r>
            <a:r>
              <a:rPr lang="as-IN" sz="1600" b="1" dirty="0" smtClean="0">
                <a:solidFill>
                  <a:schemeClr val="bg1"/>
                </a:solidFill>
              </a:rPr>
              <a:t>যুদ্ধ</a:t>
            </a:r>
            <a:r>
              <a:rPr lang="en-US" sz="1600" b="1" dirty="0" smtClean="0">
                <a:solidFill>
                  <a:schemeClr val="bg1"/>
                </a:solidFill>
              </a:rPr>
              <a:t/>
            </a:r>
            <a:br>
              <a:rPr lang="en-US" sz="1600" b="1" dirty="0" smtClean="0">
                <a:solidFill>
                  <a:schemeClr val="bg1"/>
                </a:solidFill>
              </a:rPr>
            </a:br>
            <a:r>
              <a:rPr lang="as-IN" sz="1600" b="1" dirty="0" smtClean="0">
                <a:solidFill>
                  <a:schemeClr val="bg1"/>
                </a:solidFill>
              </a:rPr>
              <a:t>(</a:t>
            </a:r>
            <a:r>
              <a:rPr lang="en-US" sz="1600" b="1" dirty="0">
                <a:solidFill>
                  <a:schemeClr val="bg1"/>
                </a:solidFill>
              </a:rPr>
              <a:t>Guerilla Warfare)</a:t>
            </a:r>
          </a:p>
        </p:txBody>
      </p:sp>
      <p:sp>
        <p:nvSpPr>
          <p:cNvPr id="61" name="TextBox 60"/>
          <p:cNvSpPr txBox="1"/>
          <p:nvPr/>
        </p:nvSpPr>
        <p:spPr>
          <a:xfrm>
            <a:off x="2028307" y="5288008"/>
            <a:ext cx="2094807" cy="830997"/>
          </a:xfrm>
          <a:prstGeom prst="rect">
            <a:avLst/>
          </a:prstGeom>
          <a:noFill/>
        </p:spPr>
        <p:txBody>
          <a:bodyPr wrap="square" rtlCol="0">
            <a:spAutoFit/>
          </a:bodyPr>
          <a:lstStyle/>
          <a:p>
            <a:pPr algn="ctr"/>
            <a:r>
              <a:rPr lang="as-IN" sz="1600" b="1" dirty="0">
                <a:solidFill>
                  <a:schemeClr val="bg1"/>
                </a:solidFill>
              </a:rPr>
              <a:t>ছায়াযুদ্ধ /নকল যুদ্ধ(</a:t>
            </a:r>
            <a:r>
              <a:rPr lang="en-US" sz="1600" b="1" smtClean="0">
                <a:solidFill>
                  <a:schemeClr val="bg1"/>
                </a:solidFill>
              </a:rPr>
              <a:t>Shadow/Iimitated</a:t>
            </a:r>
            <a:r>
              <a:rPr lang="en-US" sz="1600" b="1" dirty="0" smtClean="0">
                <a:solidFill>
                  <a:schemeClr val="bg1"/>
                </a:solidFill>
              </a:rPr>
              <a:t> </a:t>
            </a:r>
            <a:r>
              <a:rPr lang="en-US" sz="1600" b="1" dirty="0">
                <a:solidFill>
                  <a:schemeClr val="bg1"/>
                </a:solidFill>
              </a:rPr>
              <a:t>Warfare)</a:t>
            </a:r>
          </a:p>
        </p:txBody>
      </p:sp>
      <p:sp>
        <p:nvSpPr>
          <p:cNvPr id="64" name="TextBox 63"/>
          <p:cNvSpPr txBox="1"/>
          <p:nvPr/>
        </p:nvSpPr>
        <p:spPr>
          <a:xfrm>
            <a:off x="4204856" y="5212080"/>
            <a:ext cx="2094807" cy="830997"/>
          </a:xfrm>
          <a:prstGeom prst="rect">
            <a:avLst/>
          </a:prstGeom>
          <a:noFill/>
        </p:spPr>
        <p:txBody>
          <a:bodyPr wrap="square" rtlCol="0">
            <a:spAutoFit/>
          </a:bodyPr>
          <a:lstStyle/>
          <a:p>
            <a:pPr algn="ctr"/>
            <a:r>
              <a:rPr lang="as-IN" sz="1600" b="1" dirty="0">
                <a:solidFill>
                  <a:schemeClr val="bg1"/>
                </a:solidFill>
              </a:rPr>
              <a:t>ন্যূনতম তীব্রতা যুদ্ধ (</a:t>
            </a:r>
            <a:r>
              <a:rPr lang="en-US" sz="1600" b="1" dirty="0">
                <a:solidFill>
                  <a:schemeClr val="bg1"/>
                </a:solidFill>
              </a:rPr>
              <a:t>Low Intensity Warfare)</a:t>
            </a:r>
          </a:p>
        </p:txBody>
      </p:sp>
      <p:cxnSp>
        <p:nvCxnSpPr>
          <p:cNvPr id="66" name="Straight Arrow Connector 65"/>
          <p:cNvCxnSpPr/>
          <p:nvPr/>
        </p:nvCxnSpPr>
        <p:spPr>
          <a:xfrm flipH="1">
            <a:off x="10723418" y="4702123"/>
            <a:ext cx="2771" cy="74271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8" name="Straight Connector 67"/>
          <p:cNvCxnSpPr/>
          <p:nvPr/>
        </p:nvCxnSpPr>
        <p:spPr>
          <a:xfrm>
            <a:off x="6833062" y="5455256"/>
            <a:ext cx="4231179" cy="14625"/>
          </a:xfrm>
          <a:prstGeom prst="line">
            <a:avLst/>
          </a:prstGeom>
        </p:spPr>
        <p:style>
          <a:lnRef idx="1">
            <a:schemeClr val="dk1"/>
          </a:lnRef>
          <a:fillRef idx="0">
            <a:schemeClr val="dk1"/>
          </a:fillRef>
          <a:effectRef idx="0">
            <a:schemeClr val="dk1"/>
          </a:effectRef>
          <a:fontRef idx="minor">
            <a:schemeClr val="tx1"/>
          </a:fontRef>
        </p:style>
      </p:cxnSp>
      <p:cxnSp>
        <p:nvCxnSpPr>
          <p:cNvPr id="70" name="Straight Arrow Connector 69"/>
          <p:cNvCxnSpPr/>
          <p:nvPr/>
        </p:nvCxnSpPr>
        <p:spPr>
          <a:xfrm>
            <a:off x="6833062" y="5455256"/>
            <a:ext cx="0" cy="3044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1" name="TextBox 70"/>
          <p:cNvSpPr txBox="1"/>
          <p:nvPr/>
        </p:nvSpPr>
        <p:spPr>
          <a:xfrm>
            <a:off x="5929745" y="5784729"/>
            <a:ext cx="1657006" cy="830997"/>
          </a:xfrm>
          <a:prstGeom prst="rect">
            <a:avLst/>
          </a:prstGeom>
          <a:noFill/>
        </p:spPr>
        <p:txBody>
          <a:bodyPr wrap="square" rtlCol="0">
            <a:spAutoFit/>
          </a:bodyPr>
          <a:lstStyle/>
          <a:p>
            <a:pPr algn="ctr"/>
            <a:r>
              <a:rPr lang="as-IN" sz="1600" b="1" dirty="0">
                <a:solidFill>
                  <a:schemeClr val="bg1"/>
                </a:solidFill>
              </a:rPr>
              <a:t>পরমাণু যুদ্ধ(</a:t>
            </a:r>
            <a:r>
              <a:rPr lang="en-US" sz="1600" b="1" dirty="0">
                <a:solidFill>
                  <a:schemeClr val="bg1"/>
                </a:solidFill>
              </a:rPr>
              <a:t>Nuclear Warfare)</a:t>
            </a:r>
          </a:p>
        </p:txBody>
      </p:sp>
      <p:cxnSp>
        <p:nvCxnSpPr>
          <p:cNvPr id="73" name="Straight Arrow Connector 72"/>
          <p:cNvCxnSpPr/>
          <p:nvPr/>
        </p:nvCxnSpPr>
        <p:spPr>
          <a:xfrm>
            <a:off x="8858597" y="5480301"/>
            <a:ext cx="0" cy="3044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4" name="TextBox 73"/>
          <p:cNvSpPr txBox="1"/>
          <p:nvPr/>
        </p:nvSpPr>
        <p:spPr>
          <a:xfrm>
            <a:off x="8030094" y="5784728"/>
            <a:ext cx="1657006" cy="830997"/>
          </a:xfrm>
          <a:prstGeom prst="rect">
            <a:avLst/>
          </a:prstGeom>
          <a:noFill/>
        </p:spPr>
        <p:txBody>
          <a:bodyPr wrap="square" rtlCol="0">
            <a:spAutoFit/>
          </a:bodyPr>
          <a:lstStyle/>
          <a:p>
            <a:pPr algn="ctr"/>
            <a:r>
              <a:rPr lang="as-IN" sz="1600" b="1" dirty="0">
                <a:solidFill>
                  <a:schemeClr val="bg1"/>
                </a:solidFill>
              </a:rPr>
              <a:t>রাসায়নিক যুদ্ধ(</a:t>
            </a:r>
            <a:r>
              <a:rPr lang="en-US" sz="1600" b="1" dirty="0">
                <a:solidFill>
                  <a:schemeClr val="bg1"/>
                </a:solidFill>
              </a:rPr>
              <a:t>Chemical Warfare)</a:t>
            </a:r>
          </a:p>
        </p:txBody>
      </p:sp>
      <p:cxnSp>
        <p:nvCxnSpPr>
          <p:cNvPr id="75" name="Straight Arrow Connector 74"/>
          <p:cNvCxnSpPr/>
          <p:nvPr/>
        </p:nvCxnSpPr>
        <p:spPr>
          <a:xfrm>
            <a:off x="11064241" y="5455256"/>
            <a:ext cx="0" cy="30442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77" name="TextBox 76"/>
          <p:cNvSpPr txBox="1"/>
          <p:nvPr/>
        </p:nvSpPr>
        <p:spPr>
          <a:xfrm>
            <a:off x="10090269" y="5759684"/>
            <a:ext cx="1657006" cy="830997"/>
          </a:xfrm>
          <a:prstGeom prst="rect">
            <a:avLst/>
          </a:prstGeom>
          <a:noFill/>
        </p:spPr>
        <p:txBody>
          <a:bodyPr wrap="square" rtlCol="0">
            <a:spAutoFit/>
          </a:bodyPr>
          <a:lstStyle/>
          <a:p>
            <a:pPr algn="ctr"/>
            <a:r>
              <a:rPr lang="as-IN" sz="1600" b="1" dirty="0">
                <a:solidFill>
                  <a:schemeClr val="bg1"/>
                </a:solidFill>
              </a:rPr>
              <a:t>জীবণু যুদ্ধ (</a:t>
            </a:r>
            <a:r>
              <a:rPr lang="en-US" sz="1600" b="1" dirty="0">
                <a:solidFill>
                  <a:schemeClr val="bg1"/>
                </a:solidFill>
              </a:rPr>
              <a:t>Biological Warfare)</a:t>
            </a:r>
          </a:p>
        </p:txBody>
      </p:sp>
    </p:spTree>
    <p:extLst>
      <p:ext uri="{BB962C8B-B14F-4D97-AF65-F5344CB8AC3E}">
        <p14:creationId xmlns:p14="http://schemas.microsoft.com/office/powerpoint/2010/main" val="5484362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35182" y="1354976"/>
            <a:ext cx="10820400" cy="4880336"/>
          </a:xfrm>
        </p:spPr>
        <p:txBody>
          <a:bodyPr/>
          <a:lstStyle/>
          <a:p>
            <a:pPr>
              <a:buFont typeface="Wingdings" panose="05000000000000000000" pitchFamily="2" charset="2"/>
              <a:buChar char="v"/>
            </a:pPr>
            <a:r>
              <a:rPr lang="as-IN" b="1" dirty="0">
                <a:solidFill>
                  <a:srgbClr val="002060"/>
                </a:solidFill>
              </a:rPr>
              <a:t>ঠান্ডা যুদ্ধ </a:t>
            </a:r>
            <a:r>
              <a:rPr lang="as-IN" sz="1800" b="1" dirty="0" smtClean="0">
                <a:solidFill>
                  <a:srgbClr val="002060"/>
                </a:solidFill>
              </a:rPr>
              <a:t>(</a:t>
            </a:r>
            <a:r>
              <a:rPr lang="en-US" sz="1800" b="1" dirty="0">
                <a:solidFill>
                  <a:srgbClr val="002060"/>
                </a:solidFill>
              </a:rPr>
              <a:t>Cold War</a:t>
            </a:r>
            <a:r>
              <a:rPr lang="en-US" sz="1800" b="1" dirty="0" smtClean="0">
                <a:solidFill>
                  <a:srgbClr val="002060"/>
                </a:solidFill>
              </a:rPr>
              <a:t>)</a:t>
            </a:r>
            <a:br>
              <a:rPr lang="en-US" sz="1800" b="1" dirty="0" smtClean="0">
                <a:solidFill>
                  <a:srgbClr val="002060"/>
                </a:solidFill>
              </a:rPr>
            </a:br>
            <a:r>
              <a:rPr lang="en-US" dirty="0" smtClean="0">
                <a:solidFill>
                  <a:schemeClr val="bg1"/>
                </a:solidFill>
              </a:rPr>
              <a:t/>
            </a:r>
            <a:br>
              <a:rPr lang="en-US" dirty="0" smtClean="0">
                <a:solidFill>
                  <a:schemeClr val="bg1"/>
                </a:solidFill>
              </a:rPr>
            </a:br>
            <a:r>
              <a:rPr lang="as-IN" dirty="0" smtClean="0">
                <a:solidFill>
                  <a:schemeClr val="bg1"/>
                </a:solidFill>
              </a:rPr>
              <a:t>বিশ্বের </a:t>
            </a:r>
            <a:r>
              <a:rPr lang="as-IN" dirty="0">
                <a:solidFill>
                  <a:schemeClr val="bg1"/>
                </a:solidFill>
              </a:rPr>
              <a:t>শক্তিশালী রাষ্ট্র অপেক্ষাকৃত ক্ষুদ্র ও দুর্বল রাষ্ট্রের উপর বিভিন্ন ধরনের মনস্তাত্ত্বিক ; অর্থনৈতিক ;  রাজনৈতিক ; ও সামরিক চাপের সৃষ্টি করে রক্তপাতহীন ভাবে তাদের নিজের অধিকারে ও নিয়ন্ত্রণে নিয়ে আসার এক ধরনের বাতাবরণ সৃষ্টি করে চলে। এতে কোন রকম  রক্তাক্ত সংঘর্ষের চিহ্ন পাওয়া যায় না। তাই এই ধরনের পরিবেশকে ঠান্ডা যুদ্ধ বলে</a:t>
            </a:r>
            <a:r>
              <a:rPr lang="as-IN" dirty="0" smtClean="0">
                <a:solidFill>
                  <a:schemeClr val="bg1"/>
                </a:solidFill>
              </a:rPr>
              <a:t>। </a:t>
            </a:r>
            <a:endParaRPr lang="en-US" dirty="0" smtClean="0">
              <a:solidFill>
                <a:schemeClr val="bg1"/>
              </a:solidFill>
            </a:endParaRPr>
          </a:p>
          <a:p>
            <a:pPr>
              <a:buFont typeface="Wingdings" panose="05000000000000000000" pitchFamily="2" charset="2"/>
              <a:buChar char="v"/>
            </a:pPr>
            <a:r>
              <a:rPr lang="as-IN" b="1" dirty="0" smtClean="0">
                <a:solidFill>
                  <a:srgbClr val="002060"/>
                </a:solidFill>
              </a:rPr>
              <a:t>তপ্ত </a:t>
            </a:r>
            <a:r>
              <a:rPr lang="as-IN" b="1" dirty="0">
                <a:solidFill>
                  <a:srgbClr val="002060"/>
                </a:solidFill>
              </a:rPr>
              <a:t>যুদ্ধ /হিংসাত্মক যুদ্ধ (</a:t>
            </a:r>
            <a:r>
              <a:rPr lang="en-US" b="1" dirty="0">
                <a:solidFill>
                  <a:srgbClr val="002060"/>
                </a:solidFill>
              </a:rPr>
              <a:t>Hot/Violent War</a:t>
            </a:r>
            <a:r>
              <a:rPr lang="en-US" b="1" dirty="0" smtClean="0">
                <a:solidFill>
                  <a:srgbClr val="002060"/>
                </a:solidFill>
              </a:rPr>
              <a:t>)</a:t>
            </a:r>
            <a:br>
              <a:rPr lang="en-US" b="1" dirty="0" smtClean="0">
                <a:solidFill>
                  <a:srgbClr val="002060"/>
                </a:solidFill>
              </a:rPr>
            </a:br>
            <a:r>
              <a:rPr lang="en-US" b="1" dirty="0" smtClean="0">
                <a:solidFill>
                  <a:srgbClr val="002060"/>
                </a:solidFill>
              </a:rPr>
              <a:t/>
            </a:r>
            <a:br>
              <a:rPr lang="en-US" b="1" dirty="0" smtClean="0">
                <a:solidFill>
                  <a:srgbClr val="002060"/>
                </a:solidFill>
              </a:rPr>
            </a:br>
            <a:r>
              <a:rPr lang="as-IN" dirty="0" smtClean="0">
                <a:solidFill>
                  <a:schemeClr val="bg1"/>
                </a:solidFill>
              </a:rPr>
              <a:t>দুই </a:t>
            </a:r>
            <a:r>
              <a:rPr lang="as-IN" dirty="0">
                <a:solidFill>
                  <a:schemeClr val="bg1"/>
                </a:solidFill>
              </a:rPr>
              <a:t>বা ততোধিক বিদ্যমান শক্তির মধ্যে প্রত্যক্ষভাবে হিংসার রূপ নিয়ে যে সংঘর্ষ হয় তাকে তত্ত্ব / হিংসাত্মক যুদ্ধ বলে</a:t>
            </a:r>
            <a:r>
              <a:rPr lang="as-IN" dirty="0" smtClean="0">
                <a:solidFill>
                  <a:schemeClr val="bg1"/>
                </a:solidFill>
              </a:rPr>
              <a:t>।</a:t>
            </a:r>
            <a:endParaRPr lang="en-US" dirty="0" smtClean="0">
              <a:solidFill>
                <a:schemeClr val="bg1"/>
              </a:solidFill>
            </a:endParaRPr>
          </a:p>
          <a:p>
            <a:pPr>
              <a:buFont typeface="Wingdings" panose="05000000000000000000" pitchFamily="2" charset="2"/>
              <a:buChar char="v"/>
            </a:pPr>
            <a:r>
              <a:rPr lang="as-IN" b="1" dirty="0" smtClean="0">
                <a:solidFill>
                  <a:srgbClr val="002060"/>
                </a:solidFill>
              </a:rPr>
              <a:t>মনস্তাত্ত্বিক </a:t>
            </a:r>
            <a:r>
              <a:rPr lang="as-IN" b="1" dirty="0">
                <a:solidFill>
                  <a:srgbClr val="002060"/>
                </a:solidFill>
              </a:rPr>
              <a:t>যুদ্ধ (</a:t>
            </a:r>
            <a:r>
              <a:rPr lang="en-US" b="1" dirty="0">
                <a:solidFill>
                  <a:srgbClr val="002060"/>
                </a:solidFill>
              </a:rPr>
              <a:t>Psychological War</a:t>
            </a:r>
            <a:r>
              <a:rPr lang="en-US" b="1" dirty="0" smtClean="0">
                <a:solidFill>
                  <a:srgbClr val="002060"/>
                </a:solidFill>
              </a:rPr>
              <a:t>)</a:t>
            </a:r>
            <a:br>
              <a:rPr lang="en-US" b="1" dirty="0" smtClean="0">
                <a:solidFill>
                  <a:srgbClr val="002060"/>
                </a:solidFill>
              </a:rPr>
            </a:br>
            <a:r>
              <a:rPr lang="en-US" b="1" dirty="0" smtClean="0">
                <a:solidFill>
                  <a:srgbClr val="002060"/>
                </a:solidFill>
              </a:rPr>
              <a:t/>
            </a:r>
            <a:br>
              <a:rPr lang="en-US" b="1" dirty="0" smtClean="0">
                <a:solidFill>
                  <a:srgbClr val="002060"/>
                </a:solidFill>
              </a:rPr>
            </a:br>
            <a:r>
              <a:rPr lang="as-IN" dirty="0" smtClean="0">
                <a:solidFill>
                  <a:schemeClr val="bg1"/>
                </a:solidFill>
              </a:rPr>
              <a:t>ঠান্ডা </a:t>
            </a:r>
            <a:r>
              <a:rPr lang="as-IN" dirty="0">
                <a:solidFill>
                  <a:schemeClr val="bg1"/>
                </a:solidFill>
              </a:rPr>
              <a:t>যুদ্ধের অন্যতম গুরুত্বপূর্ণ একটি রূপকে মনস্তাত্ত্বিক যুদ্ধ বলে। মনস্তাত্ত্বিক যুদ্ধের কেন্দ্রবিন্দু হলো মানুষের মস্তিষ্ক। বুদ্ধি প্রয়োগ করে মানুষের মনোবলের উপর আঘাত হানায় মনস্তাত্ত্বিক যুদ্ধের প্রধান উদ্দেশ্য।</a:t>
            </a:r>
            <a:endParaRPr lang="en-US" dirty="0">
              <a:solidFill>
                <a:schemeClr val="bg1"/>
              </a:solidFill>
            </a:endParaRPr>
          </a:p>
        </p:txBody>
      </p:sp>
    </p:spTree>
    <p:extLst>
      <p:ext uri="{BB962C8B-B14F-4D97-AF65-F5344CB8AC3E}">
        <p14:creationId xmlns:p14="http://schemas.microsoft.com/office/powerpoint/2010/main" val="652061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1288474"/>
            <a:ext cx="11163992" cy="5195454"/>
          </a:xfrm>
        </p:spPr>
        <p:txBody>
          <a:bodyPr>
            <a:normAutofit/>
          </a:bodyPr>
          <a:lstStyle/>
          <a:p>
            <a:pPr>
              <a:buFont typeface="Wingdings" panose="05000000000000000000" pitchFamily="2" charset="2"/>
              <a:buChar char="v"/>
            </a:pPr>
            <a:r>
              <a:rPr lang="as-IN" sz="2400" b="1" dirty="0">
                <a:solidFill>
                  <a:srgbClr val="002060"/>
                </a:solidFill>
              </a:rPr>
              <a:t>আর্থিক যুদ্ধ (</a:t>
            </a:r>
            <a:r>
              <a:rPr lang="en-US" sz="2400" b="1" dirty="0" err="1">
                <a:solidFill>
                  <a:srgbClr val="002060"/>
                </a:solidFill>
              </a:rPr>
              <a:t>Economice</a:t>
            </a:r>
            <a:r>
              <a:rPr lang="en-US" sz="2400" b="1" dirty="0">
                <a:solidFill>
                  <a:srgbClr val="002060"/>
                </a:solidFill>
              </a:rPr>
              <a:t> War</a:t>
            </a:r>
            <a:r>
              <a:rPr lang="en-US" sz="2400" b="1" dirty="0" smtClean="0">
                <a:solidFill>
                  <a:srgbClr val="002060"/>
                </a:solidFill>
              </a:rPr>
              <a:t>)</a:t>
            </a:r>
            <a:r>
              <a:rPr lang="en-US" sz="2400" dirty="0" smtClean="0">
                <a:solidFill>
                  <a:schemeClr val="bg1"/>
                </a:solidFill>
              </a:rPr>
              <a:t/>
            </a:r>
            <a:br>
              <a:rPr lang="en-US" sz="2400" dirty="0" smtClean="0">
                <a:solidFill>
                  <a:schemeClr val="bg1"/>
                </a:solidFill>
              </a:rPr>
            </a:br>
            <a:r>
              <a:rPr lang="en-US" sz="2400" dirty="0" smtClean="0">
                <a:solidFill>
                  <a:schemeClr val="bg1"/>
                </a:solidFill>
              </a:rPr>
              <a:t/>
            </a:r>
            <a:br>
              <a:rPr lang="en-US" sz="2400" dirty="0" smtClean="0">
                <a:solidFill>
                  <a:schemeClr val="bg1"/>
                </a:solidFill>
              </a:rPr>
            </a:br>
            <a:r>
              <a:rPr lang="as-IN" sz="2400" dirty="0" smtClean="0">
                <a:solidFill>
                  <a:schemeClr val="bg1"/>
                </a:solidFill>
              </a:rPr>
              <a:t>যুদ্ধের </a:t>
            </a:r>
            <a:r>
              <a:rPr lang="as-IN" sz="2400" dirty="0">
                <a:solidFill>
                  <a:schemeClr val="bg1"/>
                </a:solidFill>
              </a:rPr>
              <a:t>সময় সামরিক কার্যের অংশ রূপে বা সামরিক প্রতিরোধের পুণ্যব্যবস্থা রূপে যে আর্থিক নীতি গ্রহণ করা হয় তাকে আর্থিক যুদ্ধ বলে। </a:t>
            </a:r>
            <a:endParaRPr lang="en-US" sz="2400" dirty="0" smtClean="0">
              <a:solidFill>
                <a:schemeClr val="bg1"/>
              </a:solidFill>
            </a:endParaRPr>
          </a:p>
          <a:p>
            <a:pPr>
              <a:buFont typeface="Wingdings" panose="05000000000000000000" pitchFamily="2" charset="2"/>
              <a:buChar char="v"/>
            </a:pPr>
            <a:r>
              <a:rPr lang="as-IN" sz="2400" b="1" dirty="0" smtClean="0">
                <a:solidFill>
                  <a:srgbClr val="002060"/>
                </a:solidFill>
              </a:rPr>
              <a:t>রাজনৈতিক </a:t>
            </a:r>
            <a:r>
              <a:rPr lang="as-IN" sz="2400" b="1" dirty="0">
                <a:solidFill>
                  <a:srgbClr val="002060"/>
                </a:solidFill>
              </a:rPr>
              <a:t>যুদ্ধ (</a:t>
            </a:r>
            <a:r>
              <a:rPr lang="en-US" sz="2400" b="1" dirty="0">
                <a:solidFill>
                  <a:srgbClr val="002060"/>
                </a:solidFill>
              </a:rPr>
              <a:t>Political War</a:t>
            </a:r>
            <a:r>
              <a:rPr lang="en-US" sz="2400" b="1" dirty="0" smtClean="0">
                <a:solidFill>
                  <a:srgbClr val="002060"/>
                </a:solidFill>
              </a:rPr>
              <a:t>)</a:t>
            </a:r>
            <a:r>
              <a:rPr lang="en-US" sz="2400" dirty="0" smtClean="0">
                <a:solidFill>
                  <a:schemeClr val="bg1"/>
                </a:solidFill>
              </a:rPr>
              <a:t/>
            </a:r>
            <a:br>
              <a:rPr lang="en-US" sz="2400" dirty="0" smtClean="0">
                <a:solidFill>
                  <a:schemeClr val="bg1"/>
                </a:solidFill>
              </a:rPr>
            </a:br>
            <a:r>
              <a:rPr lang="en-US" sz="2400" dirty="0" smtClean="0">
                <a:solidFill>
                  <a:schemeClr val="bg1"/>
                </a:solidFill>
              </a:rPr>
              <a:t/>
            </a:r>
            <a:br>
              <a:rPr lang="en-US" sz="2400" dirty="0" smtClean="0">
                <a:solidFill>
                  <a:schemeClr val="bg1"/>
                </a:solidFill>
              </a:rPr>
            </a:br>
            <a:r>
              <a:rPr lang="as-IN" sz="2400" dirty="0" smtClean="0">
                <a:solidFill>
                  <a:schemeClr val="bg1"/>
                </a:solidFill>
              </a:rPr>
              <a:t>রাজনৈতিক </a:t>
            </a:r>
            <a:r>
              <a:rPr lang="as-IN" sz="2400" dirty="0">
                <a:solidFill>
                  <a:schemeClr val="bg1"/>
                </a:solidFill>
              </a:rPr>
              <a:t>যুদ্ধ বলতে মনস্তাত্ত্বিক যুদ্ধ ; নৈতিক যুদ্ধ ; অথবা আদর্শগত যুদ্ধ কে বোঝায়। অনেক সময় রাজনৈতিক যুদ্ধকে রাজনৈতিক প্রচার বলেও অভিহিত  করা হয়। </a:t>
            </a:r>
            <a:endParaRPr lang="en-US" sz="2400" dirty="0" smtClean="0">
              <a:solidFill>
                <a:schemeClr val="bg1"/>
              </a:solidFill>
            </a:endParaRPr>
          </a:p>
          <a:p>
            <a:pPr>
              <a:buFont typeface="Wingdings" panose="05000000000000000000" pitchFamily="2" charset="2"/>
              <a:buChar char="v"/>
            </a:pPr>
            <a:r>
              <a:rPr lang="as-IN" sz="2400" b="1" dirty="0" smtClean="0">
                <a:solidFill>
                  <a:srgbClr val="002060"/>
                </a:solidFill>
              </a:rPr>
              <a:t>প্রথাগত </a:t>
            </a:r>
            <a:r>
              <a:rPr lang="as-IN" sz="2400" b="1" dirty="0">
                <a:solidFill>
                  <a:srgbClr val="002060"/>
                </a:solidFill>
              </a:rPr>
              <a:t>যুদ্ধ ( </a:t>
            </a:r>
            <a:r>
              <a:rPr lang="en-US" sz="2400" b="1" dirty="0">
                <a:solidFill>
                  <a:srgbClr val="002060"/>
                </a:solidFill>
              </a:rPr>
              <a:t>Conventional War</a:t>
            </a:r>
            <a:r>
              <a:rPr lang="en-US" sz="2400" b="1" dirty="0" smtClean="0">
                <a:solidFill>
                  <a:srgbClr val="002060"/>
                </a:solidFill>
              </a:rPr>
              <a:t>)</a:t>
            </a:r>
            <a:r>
              <a:rPr lang="en-US" sz="2400" dirty="0" smtClean="0">
                <a:solidFill>
                  <a:schemeClr val="bg1"/>
                </a:solidFill>
              </a:rPr>
              <a:t/>
            </a:r>
            <a:br>
              <a:rPr lang="en-US" sz="2400" dirty="0" smtClean="0">
                <a:solidFill>
                  <a:schemeClr val="bg1"/>
                </a:solidFill>
              </a:rPr>
            </a:br>
            <a:r>
              <a:rPr lang="en-US" sz="2400" dirty="0" smtClean="0">
                <a:solidFill>
                  <a:schemeClr val="bg1"/>
                </a:solidFill>
              </a:rPr>
              <a:t/>
            </a:r>
            <a:br>
              <a:rPr lang="en-US" sz="2400" dirty="0" smtClean="0">
                <a:solidFill>
                  <a:schemeClr val="bg1"/>
                </a:solidFill>
              </a:rPr>
            </a:br>
            <a:r>
              <a:rPr lang="as-IN" sz="2400" dirty="0" smtClean="0">
                <a:solidFill>
                  <a:schemeClr val="bg1"/>
                </a:solidFill>
              </a:rPr>
              <a:t>তপ্ত </a:t>
            </a:r>
            <a:r>
              <a:rPr lang="as-IN" sz="2400" dirty="0">
                <a:solidFill>
                  <a:schemeClr val="bg1"/>
                </a:solidFill>
              </a:rPr>
              <a:t>যুদ্ধের প্রাথমিক একটি রূপ হল প্রথাগত যুদ্ধ। প্রাচীনকাল থেকে শুরু করে ফরাসি বিপ্লবের(1789)পূর্ব পর্যন্ত সীমিত সৈনিক ও প্রথাগত বা প্রাচীন অস্ত্র-শস্ত্র নিয়ে যে যুদ্ধ সীমিত ক্ষেত্রে সংঘটিত হয়েছে তাকে প্রথাগত যুদ্ধ বলে।</a:t>
            </a:r>
            <a:endParaRPr lang="en-US" sz="2400" dirty="0">
              <a:solidFill>
                <a:schemeClr val="bg1"/>
              </a:solidFill>
            </a:endParaRPr>
          </a:p>
        </p:txBody>
      </p:sp>
    </p:spTree>
    <p:extLst>
      <p:ext uri="{BB962C8B-B14F-4D97-AF65-F5344CB8AC3E}">
        <p14:creationId xmlns:p14="http://schemas.microsoft.com/office/powerpoint/2010/main" val="23756908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019695" y="1230284"/>
            <a:ext cx="11172305" cy="5444836"/>
          </a:xfrm>
        </p:spPr>
        <p:txBody>
          <a:bodyPr>
            <a:normAutofit/>
          </a:bodyPr>
          <a:lstStyle/>
          <a:p>
            <a:pPr>
              <a:buFont typeface="Wingdings" panose="05000000000000000000" pitchFamily="2" charset="2"/>
              <a:buChar char="v"/>
            </a:pPr>
            <a:r>
              <a:rPr lang="as-IN" sz="2000" b="1" dirty="0">
                <a:solidFill>
                  <a:srgbClr val="002060"/>
                </a:solidFill>
              </a:rPr>
              <a:t>অচিরাচরিত যুদ্ধ (</a:t>
            </a:r>
            <a:r>
              <a:rPr lang="en-US" sz="2000" b="1" dirty="0">
                <a:solidFill>
                  <a:srgbClr val="002060"/>
                </a:solidFill>
              </a:rPr>
              <a:t>Unconventional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না </a:t>
            </a:r>
            <a:r>
              <a:rPr lang="as-IN" sz="2000" dirty="0">
                <a:solidFill>
                  <a:schemeClr val="bg1"/>
                </a:solidFill>
              </a:rPr>
              <a:t>শান্তি না যুদ্ধ এইরূপ পরিবেশ হিংসাত্মক কার্যের আশ্রয় নিয়ে যে সংঘর্ষ অনিয়মিত ভাবে কোন বিশেষ উদ্দেশ্য সাধনের জন্য বা কোন বিশেষ রাজনৈতিক উদ্দেশ্য বিহীনভাবে চালানো হয় তাকে অচিরাচরিত বা অ- পরস্পরগত যুদ্ধ বলে। </a:t>
            </a:r>
            <a:endParaRPr lang="en-US" sz="2000" dirty="0" smtClean="0">
              <a:solidFill>
                <a:schemeClr val="bg1"/>
              </a:solidFill>
            </a:endParaRPr>
          </a:p>
          <a:p>
            <a:pPr>
              <a:buFont typeface="Wingdings" panose="05000000000000000000" pitchFamily="2" charset="2"/>
              <a:buChar char="v"/>
            </a:pPr>
            <a:r>
              <a:rPr lang="as-IN" sz="2000" b="1" dirty="0" smtClean="0">
                <a:solidFill>
                  <a:srgbClr val="002060"/>
                </a:solidFill>
              </a:rPr>
              <a:t>অনিয়মিত </a:t>
            </a:r>
            <a:r>
              <a:rPr lang="as-IN" sz="2000" b="1" dirty="0">
                <a:solidFill>
                  <a:srgbClr val="002060"/>
                </a:solidFill>
              </a:rPr>
              <a:t>যুদ্ধ(</a:t>
            </a:r>
            <a:r>
              <a:rPr lang="en-US" sz="2000" b="1" dirty="0">
                <a:solidFill>
                  <a:srgbClr val="002060"/>
                </a:solidFill>
              </a:rPr>
              <a:t>Irregular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অচিরাচরিত </a:t>
            </a:r>
            <a:r>
              <a:rPr lang="as-IN" sz="2000" dirty="0">
                <a:solidFill>
                  <a:schemeClr val="bg1"/>
                </a:solidFill>
              </a:rPr>
              <a:t>যুদ্ধের একটি অন্যতম রূপ হলো অনিয়মিত যুদ্ধ। অনিয়মিত যুদ্ধ বলতে সেই ধরনের যুদ্ধ কে বোঝায় যে যুদ্ধ যুদ্ধের কোনো সুনির্দিষ্ট নিয়ম মেনে সংঘটিত হয় না। </a:t>
            </a:r>
            <a:endParaRPr lang="en-US" sz="2000" dirty="0" smtClean="0">
              <a:solidFill>
                <a:schemeClr val="bg1"/>
              </a:solidFill>
            </a:endParaRPr>
          </a:p>
          <a:p>
            <a:pPr>
              <a:buFont typeface="Wingdings" panose="05000000000000000000" pitchFamily="2" charset="2"/>
              <a:buChar char="v"/>
            </a:pPr>
            <a:r>
              <a:rPr lang="as-IN" sz="2000" b="1" dirty="0" smtClean="0">
                <a:solidFill>
                  <a:srgbClr val="002060"/>
                </a:solidFill>
              </a:rPr>
              <a:t>স্থল </a:t>
            </a:r>
            <a:r>
              <a:rPr lang="as-IN" sz="2000" b="1" dirty="0">
                <a:solidFill>
                  <a:srgbClr val="002060"/>
                </a:solidFill>
              </a:rPr>
              <a:t>যুদ্ধ(</a:t>
            </a:r>
            <a:r>
              <a:rPr lang="en-US" sz="2000" b="1" dirty="0">
                <a:solidFill>
                  <a:srgbClr val="002060"/>
                </a:solidFill>
              </a:rPr>
              <a:t>Land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স্থলযুদ্ধ </a:t>
            </a:r>
            <a:r>
              <a:rPr lang="as-IN" sz="2000" dirty="0">
                <a:solidFill>
                  <a:schemeClr val="bg1"/>
                </a:solidFill>
              </a:rPr>
              <a:t>হল পৃথিবীর অতি প্রাচীন যুদ্ধ কার্য। পৃথিবীতে আজ পর্যন্ত যত যুদ্ধ কার্য হয়েছে তার মূলে আছে স্থল  যুদ্ধ। স্থলযুদ্ধের একমাত্র বাহিনী হলো স্থলবাহিনী</a:t>
            </a:r>
            <a:r>
              <a:rPr lang="as-IN" sz="2000" dirty="0" smtClean="0">
                <a:solidFill>
                  <a:schemeClr val="bg1"/>
                </a:solidFill>
              </a:rPr>
              <a:t>।</a:t>
            </a:r>
            <a:endParaRPr lang="en-US" sz="2000" dirty="0" smtClean="0">
              <a:solidFill>
                <a:schemeClr val="bg1"/>
              </a:solidFill>
            </a:endParaRPr>
          </a:p>
          <a:p>
            <a:pPr>
              <a:buFont typeface="Wingdings" panose="05000000000000000000" pitchFamily="2" charset="2"/>
              <a:buChar char="v"/>
            </a:pPr>
            <a:r>
              <a:rPr lang="as-IN" sz="2000" b="1" dirty="0">
                <a:solidFill>
                  <a:srgbClr val="002060"/>
                </a:solidFill>
              </a:rPr>
              <a:t>নৌ-যুদ্ধ (</a:t>
            </a:r>
            <a:r>
              <a:rPr lang="en-US" sz="2000" b="1" dirty="0">
                <a:solidFill>
                  <a:srgbClr val="002060"/>
                </a:solidFill>
              </a:rPr>
              <a:t>Naval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কোন </a:t>
            </a:r>
            <a:r>
              <a:rPr lang="as-IN" sz="2000" dirty="0">
                <a:solidFill>
                  <a:schemeClr val="bg1"/>
                </a:solidFill>
              </a:rPr>
              <a:t>দেশের জাতীয় জলসীমায় শত্রুর আক্রমণ ঘটলে দেশের নৌবাহিনীর ট্যাংক ও গোলন্দাজ বাহিনী বিমান বাহিনীর সহায়তায় বিশেষ কৌশল অবলম্বন করে যে যুদ্ধ পরিচালিত হয় তাকে নৌ-যুদ্ধ বলে।</a:t>
            </a:r>
            <a:endParaRPr lang="en-US" sz="2000" dirty="0">
              <a:solidFill>
                <a:schemeClr val="bg1"/>
              </a:solidFill>
            </a:endParaRPr>
          </a:p>
        </p:txBody>
      </p:sp>
    </p:spTree>
    <p:extLst>
      <p:ext uri="{BB962C8B-B14F-4D97-AF65-F5344CB8AC3E}">
        <p14:creationId xmlns:p14="http://schemas.microsoft.com/office/powerpoint/2010/main" val="8318983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7033" y="1288473"/>
            <a:ext cx="10824556" cy="5370022"/>
          </a:xfrm>
        </p:spPr>
        <p:txBody>
          <a:bodyPr>
            <a:noAutofit/>
          </a:bodyPr>
          <a:lstStyle/>
          <a:p>
            <a:pPr>
              <a:buFont typeface="Wingdings" panose="05000000000000000000" pitchFamily="2" charset="2"/>
              <a:buChar char="v"/>
            </a:pPr>
            <a:r>
              <a:rPr lang="as-IN" sz="2000" b="1" dirty="0">
                <a:solidFill>
                  <a:srgbClr val="002060"/>
                </a:solidFill>
              </a:rPr>
              <a:t>বিমান যুদ্ধ (</a:t>
            </a:r>
            <a:r>
              <a:rPr lang="en-US" sz="2000" b="1" dirty="0">
                <a:solidFill>
                  <a:srgbClr val="002060"/>
                </a:solidFill>
              </a:rPr>
              <a:t>Air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কোন </a:t>
            </a:r>
            <a:r>
              <a:rPr lang="as-IN" sz="2000" dirty="0">
                <a:solidFill>
                  <a:schemeClr val="bg1"/>
                </a:solidFill>
              </a:rPr>
              <a:t>দেশের আকাশসীমার কোন অবাঞ্চিত বা শত্রু বিমান প্রবেশ করলে তাকে বিতারিত করতে দেশের বিমান বাহিনী জঙ্গী বিমান এর সাহায্যে অথবা যুদ্ধের সময় আকাশপথে শত্রু দেশের উপর বোমা বর্ষণ করতে বোমারু বিমানের সাহায্য নিয়ে যে যুদ্ধ পরিচালনা করা হয় তাকে বিমান যুদ্ধ বলে</a:t>
            </a:r>
            <a:r>
              <a:rPr lang="as-IN" sz="2000" dirty="0" smtClean="0">
                <a:solidFill>
                  <a:schemeClr val="bg1"/>
                </a:solidFill>
              </a:rPr>
              <a:t>।</a:t>
            </a:r>
            <a:endParaRPr lang="en-US" sz="2000" dirty="0" smtClean="0">
              <a:solidFill>
                <a:schemeClr val="bg1"/>
              </a:solidFill>
            </a:endParaRPr>
          </a:p>
          <a:p>
            <a:pPr>
              <a:buFont typeface="Wingdings" panose="05000000000000000000" pitchFamily="2" charset="2"/>
              <a:buChar char="v"/>
            </a:pPr>
            <a:r>
              <a:rPr lang="as-IN" sz="2000" b="1" dirty="0" smtClean="0">
                <a:solidFill>
                  <a:srgbClr val="002060"/>
                </a:solidFill>
              </a:rPr>
              <a:t>জঙ্গল </a:t>
            </a:r>
            <a:r>
              <a:rPr lang="as-IN" sz="2000" b="1" dirty="0">
                <a:solidFill>
                  <a:srgbClr val="002060"/>
                </a:solidFill>
              </a:rPr>
              <a:t>যুদ্ধ (</a:t>
            </a:r>
            <a:r>
              <a:rPr lang="en-US" sz="2000" b="1" dirty="0">
                <a:solidFill>
                  <a:srgbClr val="002060"/>
                </a:solidFill>
              </a:rPr>
              <a:t>Jungle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জঙ্গলাকীর্ণ </a:t>
            </a:r>
            <a:r>
              <a:rPr lang="as-IN" sz="2000" dirty="0">
                <a:solidFill>
                  <a:schemeClr val="bg1"/>
                </a:solidFill>
              </a:rPr>
              <a:t>অঞ্চলের ভূ-প্রকৃতিতে সামরিক বাহিনীর ইউনিটকে টিকে থাকতে এবং যুদ্ধ করতে যে বিশেষ ধরনের কৌশল অবলম্বন করে যুদ্ধ করতে হয় তাকে জঙ্গল যুদ্ধ বলে। </a:t>
            </a:r>
            <a:endParaRPr lang="en-US" sz="2000" dirty="0" smtClean="0">
              <a:solidFill>
                <a:schemeClr val="bg1"/>
              </a:solidFill>
            </a:endParaRPr>
          </a:p>
          <a:p>
            <a:pPr>
              <a:buFont typeface="Wingdings" panose="05000000000000000000" pitchFamily="2" charset="2"/>
              <a:buChar char="v"/>
            </a:pPr>
            <a:r>
              <a:rPr lang="as-IN" sz="2000" b="1" dirty="0" smtClean="0">
                <a:solidFill>
                  <a:srgbClr val="002060"/>
                </a:solidFill>
              </a:rPr>
              <a:t>মরু </a:t>
            </a:r>
            <a:r>
              <a:rPr lang="as-IN" sz="2000" b="1" dirty="0">
                <a:solidFill>
                  <a:srgbClr val="002060"/>
                </a:solidFill>
              </a:rPr>
              <a:t>যুদ্ধ (</a:t>
            </a:r>
            <a:r>
              <a:rPr lang="en-US" sz="2000" b="1" dirty="0">
                <a:solidFill>
                  <a:srgbClr val="002060"/>
                </a:solidFill>
              </a:rPr>
              <a:t>Desert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মরুভূমি </a:t>
            </a:r>
            <a:r>
              <a:rPr lang="as-IN" sz="2000" dirty="0">
                <a:solidFill>
                  <a:schemeClr val="bg1"/>
                </a:solidFill>
              </a:rPr>
              <a:t>অঞ্চলে পদাতিক বাহিনী ; উট বাহিনী ; অশ্বারোহী বাহিনী ;  ট্যাংক বাহিনী ; এবং বিমান বাহিনীর সহায়তায় বিশেষ কৌশল অবলম্বন করে যে যুদ্ধ করা হয় তাকে মরু যুদ্ধ বলে। </a:t>
            </a:r>
            <a:endParaRPr lang="en-US" sz="2000" dirty="0" smtClean="0">
              <a:solidFill>
                <a:schemeClr val="bg1"/>
              </a:solidFill>
            </a:endParaRPr>
          </a:p>
          <a:p>
            <a:pPr>
              <a:buFont typeface="Wingdings" panose="05000000000000000000" pitchFamily="2" charset="2"/>
              <a:buChar char="v"/>
            </a:pPr>
            <a:r>
              <a:rPr lang="as-IN" sz="2000" b="1" dirty="0" smtClean="0">
                <a:solidFill>
                  <a:srgbClr val="002060"/>
                </a:solidFill>
              </a:rPr>
              <a:t>পার্বত্য </a:t>
            </a:r>
            <a:r>
              <a:rPr lang="as-IN" sz="2000" b="1" dirty="0">
                <a:solidFill>
                  <a:srgbClr val="002060"/>
                </a:solidFill>
              </a:rPr>
              <a:t>যুদ্ধ (</a:t>
            </a:r>
            <a:r>
              <a:rPr lang="en-US" sz="2000" b="1" dirty="0">
                <a:solidFill>
                  <a:srgbClr val="002060"/>
                </a:solidFill>
              </a:rPr>
              <a:t>Mountain War</a:t>
            </a:r>
            <a:r>
              <a:rPr lang="en-US" sz="2000" b="1" dirty="0" smtClean="0">
                <a:solidFill>
                  <a:srgbClr val="002060"/>
                </a:solidFill>
              </a:rPr>
              <a:t>)</a:t>
            </a:r>
            <a:r>
              <a:rPr lang="en-US" sz="2000" dirty="0" smtClean="0">
                <a:solidFill>
                  <a:schemeClr val="bg1"/>
                </a:solidFill>
              </a:rPr>
              <a:t/>
            </a:r>
            <a:br>
              <a:rPr lang="en-US" sz="2000" dirty="0" smtClean="0">
                <a:solidFill>
                  <a:schemeClr val="bg1"/>
                </a:solidFill>
              </a:rPr>
            </a:br>
            <a:r>
              <a:rPr lang="en-US" sz="2000" dirty="0" smtClean="0">
                <a:solidFill>
                  <a:schemeClr val="bg1"/>
                </a:solidFill>
              </a:rPr>
              <a:t/>
            </a:r>
            <a:br>
              <a:rPr lang="en-US" sz="2000" dirty="0" smtClean="0">
                <a:solidFill>
                  <a:schemeClr val="bg1"/>
                </a:solidFill>
              </a:rPr>
            </a:br>
            <a:r>
              <a:rPr lang="as-IN" sz="2000" dirty="0" smtClean="0">
                <a:solidFill>
                  <a:schemeClr val="bg1"/>
                </a:solidFill>
              </a:rPr>
              <a:t>পার্বত্য </a:t>
            </a:r>
            <a:r>
              <a:rPr lang="as-IN" sz="2000" dirty="0">
                <a:solidFill>
                  <a:schemeClr val="bg1"/>
                </a:solidFill>
              </a:rPr>
              <a:t>অঞ্চলের উঁচু-নীচু ভূপ্রকৃতিতে চরম জলবায়ুর বিরুদ্ধে পদাতিক বাহিনীর ; ট্যাংক বাহিনী ; গোলন্দাজ বাহিনী ; ও বিমান বাহিনীর সহায়তায় বিশেষ কৌশল অবলম্বন করে যে যুদ্ধ করা হয় তাকে পার্বত্য যুদ্ধ বলে। </a:t>
            </a:r>
            <a:endParaRPr lang="en-US" sz="2000" dirty="0">
              <a:solidFill>
                <a:schemeClr val="bg1"/>
              </a:solidFill>
            </a:endParaRPr>
          </a:p>
        </p:txBody>
      </p:sp>
    </p:spTree>
    <p:extLst>
      <p:ext uri="{BB962C8B-B14F-4D97-AF65-F5344CB8AC3E}">
        <p14:creationId xmlns:p14="http://schemas.microsoft.com/office/powerpoint/2010/main" val="365338574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604481" y="2560627"/>
            <a:ext cx="10820400" cy="4024125"/>
          </a:xfrm>
          <a:effectLst>
            <a:glow rad="228600">
              <a:schemeClr val="accent1">
                <a:satMod val="175000"/>
                <a:alpha val="40000"/>
              </a:schemeClr>
            </a:glow>
          </a:effectLst>
        </p:spPr>
        <p:txBody>
          <a:bodyPr>
            <a:normAutofit/>
          </a:bodyPr>
          <a:lstStyle/>
          <a:p>
            <a:pPr marL="0" indent="0">
              <a:buNone/>
            </a:pPr>
            <a:r>
              <a:rPr lang="as-IN" sz="8000" b="1" dirty="0">
                <a:ln w="9525">
                  <a:solidFill>
                    <a:schemeClr val="bg1"/>
                  </a:solidFill>
                  <a:prstDash val="solid"/>
                </a:ln>
                <a:solidFill>
                  <a:srgbClr val="FF3399"/>
                </a:solidFill>
                <a:effectLst>
                  <a:outerShdw blurRad="12700" dist="38100" dir="2700000" algn="tl" rotWithShape="0">
                    <a:schemeClr val="bg1">
                      <a:lumMod val="50000"/>
                    </a:schemeClr>
                  </a:outerShdw>
                </a:effectLst>
              </a:rPr>
              <a:t>ধন্যবাদ</a:t>
            </a:r>
            <a:endParaRPr lang="en-US" sz="8000" b="1" dirty="0">
              <a:ln w="9525">
                <a:solidFill>
                  <a:schemeClr val="bg1"/>
                </a:solidFill>
                <a:prstDash val="solid"/>
              </a:ln>
              <a:solidFill>
                <a:srgbClr val="FF3399"/>
              </a:solidFill>
              <a:effectLst>
                <a:outerShdw blurRad="12700" dist="38100" dir="2700000" algn="tl" rotWithShape="0">
                  <a:schemeClr val="bg1">
                    <a:lumMod val="50000"/>
                  </a:schemeClr>
                </a:outerShdw>
              </a:effectLst>
            </a:endParaRPr>
          </a:p>
        </p:txBody>
      </p:sp>
    </p:spTree>
    <p:extLst>
      <p:ext uri="{BB962C8B-B14F-4D97-AF65-F5344CB8AC3E}">
        <p14:creationId xmlns:p14="http://schemas.microsoft.com/office/powerpoint/2010/main" val="1850891790"/>
      </p:ext>
    </p:extLst>
  </p:cSld>
  <p:clrMapOvr>
    <a:masterClrMapping/>
  </p:clrMapOvr>
  <p:timing>
    <p:tnLst>
      <p:par>
        <p:cTn id="1" dur="indefinite" restart="never" nodeType="tmRoot"/>
      </p:par>
    </p:tnLst>
  </p:timing>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
  <TotalTime>336</TotalTime>
  <Words>230</Words>
  <Application>Microsoft Office PowerPoint</Application>
  <PresentationFormat>Widescreen</PresentationFormat>
  <Paragraphs>45</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Century Gothic</vt:lpstr>
      <vt:lpstr>Vrinda</vt:lpstr>
      <vt:lpstr>Wingdings</vt:lpstr>
      <vt:lpstr>Vapor Trail</vt:lpstr>
      <vt:lpstr>যুদ্ধের সংজ্ঞা ও উদ্দেশ্য এবং যুদ্ধের প্রকারভেদ</vt:lpstr>
      <vt:lpstr>যুদ্ধের সংজ্ঞা   Definition Of War </vt:lpstr>
      <vt:lpstr>যুদ্ধের উদ্দেশ্য         Objective Of War</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যুদ্ধের সংজ্ঞা ও উদ্দেশ্য</dc:title>
  <dc:creator>Som</dc:creator>
  <cp:lastModifiedBy>Som</cp:lastModifiedBy>
  <cp:revision>34</cp:revision>
  <dcterms:created xsi:type="dcterms:W3CDTF">2021-09-06T13:18:13Z</dcterms:created>
  <dcterms:modified xsi:type="dcterms:W3CDTF">2021-09-09T06:02:48Z</dcterms:modified>
</cp:coreProperties>
</file>